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72" r:id="rId1"/>
    <p:sldMasterId id="2147483684" r:id="rId2"/>
    <p:sldMasterId id="2147483696" r:id="rId3"/>
  </p:sldMasterIdLst>
  <p:notesMasterIdLst>
    <p:notesMasterId r:id="rId43"/>
  </p:notesMasterIdLst>
  <p:sldIdLst>
    <p:sldId id="309" r:id="rId4"/>
    <p:sldId id="256" r:id="rId5"/>
    <p:sldId id="257" r:id="rId6"/>
    <p:sldId id="288" r:id="rId7"/>
    <p:sldId id="287" r:id="rId8"/>
    <p:sldId id="290" r:id="rId9"/>
    <p:sldId id="258" r:id="rId10"/>
    <p:sldId id="259" r:id="rId11"/>
    <p:sldId id="260" r:id="rId12"/>
    <p:sldId id="261" r:id="rId13"/>
    <p:sldId id="262" r:id="rId14"/>
    <p:sldId id="263" r:id="rId15"/>
    <p:sldId id="291" r:id="rId16"/>
    <p:sldId id="266" r:id="rId17"/>
    <p:sldId id="268" r:id="rId18"/>
    <p:sldId id="264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92" r:id="rId29"/>
    <p:sldId id="293" r:id="rId30"/>
    <p:sldId id="296" r:id="rId31"/>
    <p:sldId id="297" r:id="rId32"/>
    <p:sldId id="299" r:id="rId33"/>
    <p:sldId id="301" r:id="rId34"/>
    <p:sldId id="303" r:id="rId35"/>
    <p:sldId id="305" r:id="rId36"/>
    <p:sldId id="310" r:id="rId37"/>
    <p:sldId id="311" r:id="rId38"/>
    <p:sldId id="306" r:id="rId39"/>
    <p:sldId id="307" r:id="rId40"/>
    <p:sldId id="295" r:id="rId41"/>
    <p:sldId id="308" r:id="rId4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54" autoAdjust="0"/>
    <p:restoredTop sz="94660"/>
  </p:normalViewPr>
  <p:slideViewPr>
    <p:cSldViewPr>
      <p:cViewPr>
        <p:scale>
          <a:sx n="95" d="100"/>
          <a:sy n="95" d="100"/>
        </p:scale>
        <p:origin x="-36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91225D3-7DC7-4041-8344-0EF2245E3ABC}" type="datetimeFigureOut">
              <a:rPr lang="fa-IR" smtClean="0"/>
              <a:t>02/04/1440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0FCDCEF-848A-4749-BD3D-EC0FAE2BD0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087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CDCEF-848A-4749-BD3D-EC0FAE2BD016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531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FF6C-8FE0-4632-8960-BBAFE557EE18}" type="datetimeFigureOut">
              <a:rPr lang="fa-IR" smtClean="0"/>
              <a:t>02/04/1440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74B-9DAB-4A77-9954-F30A40BAC1A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FF6C-8FE0-4632-8960-BBAFE557EE18}" type="datetimeFigureOut">
              <a:rPr lang="fa-IR" smtClean="0"/>
              <a:t>02/04/1440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74B-9DAB-4A77-9954-F30A40BAC1A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FF6C-8FE0-4632-8960-BBAFE557EE18}" type="datetimeFigureOut">
              <a:rPr lang="fa-IR" smtClean="0"/>
              <a:t>02/04/1440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74B-9DAB-4A77-9954-F30A40BAC1AB}" type="slidenum">
              <a:rPr lang="fa-IR" smtClean="0"/>
              <a:t>‹#›</a:t>
            </a:fld>
            <a:endParaRPr lang="fa-I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2D-DB67-4FAD-B616-D9BF1445837C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309-C667-424B-9E35-05E6B38C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2D-DB67-4FAD-B616-D9BF1445837C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309-C667-424B-9E35-05E6B38C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2D-DB67-4FAD-B616-D9BF1445837C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309-C667-424B-9E35-05E6B38C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28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2D-DB67-4FAD-B616-D9BF1445837C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309-C667-424B-9E35-05E6B38C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1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2D-DB67-4FAD-B616-D9BF1445837C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309-C667-424B-9E35-05E6B38C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24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2D-DB67-4FAD-B616-D9BF1445837C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309-C667-424B-9E35-05E6B38C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2D-DB67-4FAD-B616-D9BF1445837C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309-C667-424B-9E35-05E6B38C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11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2D-DB67-4FAD-B616-D9BF1445837C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309-C667-424B-9E35-05E6B38C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FF6C-8FE0-4632-8960-BBAFE557EE18}" type="datetimeFigureOut">
              <a:rPr lang="fa-IR" smtClean="0"/>
              <a:t>02/04/1440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74B-9DAB-4A77-9954-F30A40BAC1AB}" type="slidenum">
              <a:rPr lang="fa-IR" smtClean="0"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2D-DB67-4FAD-B616-D9BF1445837C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309-C667-424B-9E35-05E6B38C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4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2D-DB67-4FAD-B616-D9BF1445837C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309-C667-424B-9E35-05E6B38C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37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2D-DB67-4FAD-B616-D9BF1445837C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309-C667-424B-9E35-05E6B38C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14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1397/7/1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ادامه...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4E27C1-98E3-40C9-B66B-645009A3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13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1397/7/1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ادامه...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27C1-98E3-40C9-B66B-645009A3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47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1397/7/1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4E27C1-98E3-40C9-B66B-645009A332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ادامه...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9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1397/7/1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ادامه...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27C1-98E3-40C9-B66B-645009A3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16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1397/7/1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ادامه...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27C1-98E3-40C9-B66B-645009A3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55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1397/7/1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ادامه...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27C1-98E3-40C9-B66B-645009A3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79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1397/7/1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ادامه...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27C1-98E3-40C9-B66B-645009A3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FF6C-8FE0-4632-8960-BBAFE557EE18}" type="datetimeFigureOut">
              <a:rPr lang="fa-IR" smtClean="0"/>
              <a:t>02/04/1440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74B-9DAB-4A77-9954-F30A40BAC1A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1397/7/1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ادامه...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27C1-98E3-40C9-B66B-645009A332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97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1397/7/1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ادامه...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4E27C1-98E3-40C9-B66B-645009A332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57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1397/7/1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ادامه...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27C1-98E3-40C9-B66B-645009A3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93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1397/7/1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ادامه...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27C1-98E3-40C9-B66B-645009A3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2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FF6C-8FE0-4632-8960-BBAFE557EE18}" type="datetimeFigureOut">
              <a:rPr lang="fa-IR" smtClean="0"/>
              <a:t>02/04/1440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74B-9DAB-4A77-9954-F30A40BAC1AB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FF6C-8FE0-4632-8960-BBAFE557EE18}" type="datetimeFigureOut">
              <a:rPr lang="fa-IR" smtClean="0"/>
              <a:t>02/04/1440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74B-9DAB-4A77-9954-F30A40BAC1A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FF6C-8FE0-4632-8960-BBAFE557EE18}" type="datetimeFigureOut">
              <a:rPr lang="fa-IR" smtClean="0"/>
              <a:t>02/04/1440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74B-9DAB-4A77-9954-F30A40BAC1A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FF6C-8FE0-4632-8960-BBAFE557EE18}" type="datetimeFigureOut">
              <a:rPr lang="fa-IR" smtClean="0"/>
              <a:t>02/04/1440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74B-9DAB-4A77-9954-F30A40BAC1A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FF6C-8FE0-4632-8960-BBAFE557EE18}" type="datetimeFigureOut">
              <a:rPr lang="fa-IR" smtClean="0"/>
              <a:t>02/04/1440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74B-9DAB-4A77-9954-F30A40BAC1AB}" type="slidenum">
              <a:rPr lang="fa-IR" smtClean="0"/>
              <a:t>‹#›</a:t>
            </a:fld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FF6C-8FE0-4632-8960-BBAFE557EE18}" type="datetimeFigureOut">
              <a:rPr lang="fa-IR" smtClean="0"/>
              <a:t>02/04/1440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74B-9DAB-4A77-9954-F30A40BAC1AB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58FF6C-8FE0-4632-8960-BBAFE557EE18}" type="datetimeFigureOut">
              <a:rPr lang="fa-IR" smtClean="0"/>
              <a:t>02/04/1440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856674B-9DAB-4A77-9954-F30A40BAC1AB}" type="slidenum">
              <a:rPr lang="fa-IR" smtClean="0"/>
              <a:t>‹#›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D142D-DB67-4FAD-B616-D9BF1445837C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2309-C667-424B-9E35-05E6B38C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a-IR" smtClean="0"/>
              <a:t>1397/7/1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a-IR" smtClean="0"/>
              <a:t>ادامه...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E4E27C1-98E3-40C9-B66B-645009A332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0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file:///D:\usc\thesis\kazemi\&#1705;&#1575;&#1592;&#1605;&#1740;%20&#1662;&#1585;&#1587;&#1588;&#1606;&#1575;&#1605;&#1607;%20&#1585;&#1602;&#1575;&#1576;&#1578;%20&#1662;&#1584;&#1740;&#1585;&#1740;.doc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481" y="-229111"/>
            <a:ext cx="9754961" cy="73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منظور از ویژگی های متغیرهای تحقیق چیست؟ </a:t>
            </a:r>
          </a:p>
          <a:p>
            <a:pPr marL="0" indent="0">
              <a:buNone/>
            </a:pPr>
            <a:endParaRPr lang="fa-IR" dirty="0" smtClean="0"/>
          </a:p>
          <a:p>
            <a:pPr marL="457200" indent="-457200">
              <a:buFont typeface="+mj-lt"/>
              <a:buAutoNum type="arabicPeriod"/>
            </a:pPr>
            <a:r>
              <a:rPr lang="fa-IR" dirty="0"/>
              <a:t> </a:t>
            </a:r>
            <a:r>
              <a:rPr lang="fa-IR" dirty="0" smtClean="0"/>
              <a:t>مقیاس اندازه گیری ( اسمی، ترتیبی، فاصله ای یا نسبتی) 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 نوع داده ( گسسته یا پیوسته) 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 نقش در مدل مفهومی ( وابسته یا مستقل، تعدیل کننده( میانجی)) 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 نوع در مدل مفهومی ( آشکار یا پنهان، برون زا یا درون زا) 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fa-IR" sz="2800" b="1" dirty="0">
                <a:solidFill>
                  <a:srgbClr val="073E87"/>
                </a:solidFill>
                <a:ea typeface="+mn-ea"/>
              </a:rPr>
              <a:t>اثر ویژگی های متغیرهای موجود در مسئله درانتخاب روش کمّی  </a:t>
            </a:r>
            <a:br>
              <a:rPr lang="fa-IR" sz="2800" b="1" dirty="0">
                <a:solidFill>
                  <a:srgbClr val="073E87"/>
                </a:solidFill>
                <a:ea typeface="+mn-ea"/>
              </a:rPr>
            </a:br>
            <a:endParaRPr lang="fa-IR" sz="4800" b="1" dirty="0"/>
          </a:p>
        </p:txBody>
      </p:sp>
    </p:spTree>
    <p:extLst>
      <p:ext uri="{BB962C8B-B14F-4D97-AF65-F5344CB8AC3E}">
        <p14:creationId xmlns:p14="http://schemas.microsoft.com/office/powerpoint/2010/main" val="100031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329530"/>
              </p:ext>
            </p:extLst>
          </p:nvPr>
        </p:nvGraphicFramePr>
        <p:xfrm>
          <a:off x="1188720" y="2674938"/>
          <a:ext cx="7091680" cy="402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2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نوع و مقیاس متغیر</a:t>
                      </a:r>
                      <a:r>
                        <a:rPr lang="fa-IR" baseline="0" dirty="0" smtClean="0"/>
                        <a:t> مستقل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نوع و مقیاس متغیر وابسته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روش آماری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مثال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گسسته( اسمی</a:t>
                      </a:r>
                      <a:r>
                        <a:rPr lang="fa-IR" baseline="0" dirty="0" smtClean="0"/>
                        <a:t> – ترتیبی)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گسسته(</a:t>
                      </a:r>
                      <a:r>
                        <a:rPr lang="fa-IR" baseline="0" dirty="0" smtClean="0"/>
                        <a:t> اسمی – ترتیبی)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تحلیل</a:t>
                      </a:r>
                      <a:r>
                        <a:rPr lang="fa-IR" baseline="0" dirty="0" smtClean="0"/>
                        <a:t> توافقی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بررسی اثر دانشگاه محل تحصیل بر قبولی یا ردی دردوره</a:t>
                      </a:r>
                      <a:r>
                        <a:rPr lang="fa-IR" baseline="0" dirty="0" smtClean="0"/>
                        <a:t> دکتری 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گسسته( اسمی – ترتیبی) </a:t>
                      </a:r>
                    </a:p>
                    <a:p>
                      <a:pPr rtl="1"/>
                      <a:r>
                        <a:rPr lang="fa-IR" dirty="0" smtClean="0"/>
                        <a:t>دو وضعیتی</a:t>
                      </a:r>
                      <a:r>
                        <a:rPr lang="fa-IR" baseline="0" dirty="0" smtClean="0"/>
                        <a:t>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پیوسته ( فاصله ای یا نسبتی)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آزمون </a:t>
                      </a:r>
                      <a:r>
                        <a:rPr lang="en-US" dirty="0" smtClean="0"/>
                        <a:t>T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بررسی</a:t>
                      </a:r>
                      <a:r>
                        <a:rPr lang="fa-IR" baseline="0" dirty="0" smtClean="0"/>
                        <a:t> اثر جنسیت محل تحصیل بر نمره تراز آزمون دوره دکتری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گسسته( اسمی – ترتیبی) </a:t>
                      </a:r>
                    </a:p>
                    <a:p>
                      <a:pPr rtl="1"/>
                      <a:r>
                        <a:rPr lang="fa-IR" dirty="0" smtClean="0"/>
                        <a:t>( چند وضعیتی)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پیوسته ( فاصله ای یا نسبتی) 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آنالیز</a:t>
                      </a:r>
                      <a:r>
                        <a:rPr lang="fa-IR" baseline="0" dirty="0" smtClean="0"/>
                        <a:t> واریانس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بررسی اثر دانشگاه محل تحصیل بر نمره تراز آزمون</a:t>
                      </a:r>
                      <a:r>
                        <a:rPr lang="fa-IR" baseline="0" dirty="0" smtClean="0"/>
                        <a:t> </a:t>
                      </a:r>
                      <a:r>
                        <a:rPr lang="fa-IR" dirty="0" smtClean="0"/>
                        <a:t>دوره دکتری 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پیوسته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پیوسته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تحلیل همبستگی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بررسی اثر معدل دوره</a:t>
                      </a:r>
                      <a:r>
                        <a:rPr lang="fa-IR" baseline="0" dirty="0" smtClean="0"/>
                        <a:t> کارشناسی ارشد بر نمره تراز آزمون دوره دکتری 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/>
              <a:t>انواع روش های آماری برای بررسی رابطه دو متغیر </a:t>
            </a:r>
            <a:endParaRPr lang="fa-IR" sz="3600" b="1" dirty="0"/>
          </a:p>
        </p:txBody>
      </p:sp>
    </p:spTree>
    <p:extLst>
      <p:ext uri="{BB962C8B-B14F-4D97-AF65-F5344CB8AC3E}">
        <p14:creationId xmlns:p14="http://schemas.microsoft.com/office/powerpoint/2010/main" val="159128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875594"/>
              </p:ext>
            </p:extLst>
          </p:nvPr>
        </p:nvGraphicFramePr>
        <p:xfrm>
          <a:off x="487680" y="2667000"/>
          <a:ext cx="7115808" cy="3931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1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0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نوع و مقیاس متغیر( های) </a:t>
                      </a:r>
                      <a:r>
                        <a:rPr lang="fa-IR" baseline="0" dirty="0" smtClean="0"/>
                        <a:t> مستقل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نوع و مقیاس متغیر ( های) وابسته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روش آماری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مثال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پیوسته و پنهان     ( با چند متغیر دیگر آشکار و وابسته</a:t>
                      </a:r>
                      <a:r>
                        <a:rPr lang="fa-IR" baseline="0" dirty="0" smtClean="0"/>
                        <a:t> به آن </a:t>
                      </a:r>
                      <a:r>
                        <a:rPr lang="fa-IR" dirty="0" smtClean="0"/>
                        <a:t>)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پیوسته و پنهان        ( با چند</a:t>
                      </a:r>
                      <a:r>
                        <a:rPr lang="fa-IR" baseline="0" dirty="0" smtClean="0"/>
                        <a:t> متغیر دیگر آشکار و  وابسته به آن)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مدل معادلات ساختاری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بررسی اثر سواد رسانه</a:t>
                      </a:r>
                      <a:r>
                        <a:rPr lang="fa-IR" baseline="0" dirty="0" smtClean="0"/>
                        <a:t> ای بر سواد زیست محیطی دانشجویان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پیوسته ( مستقل از یکدیگر)</a:t>
                      </a:r>
                      <a:r>
                        <a:rPr lang="fa-IR" baseline="0" dirty="0" smtClean="0"/>
                        <a:t> و آشکار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پیوسته ( تک متغیر) و آشکار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مدل رگرسیون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بررسی میزان اثر</a:t>
                      </a:r>
                      <a:r>
                        <a:rPr lang="fa-IR" baseline="0" dirty="0" smtClean="0"/>
                        <a:t> عوامل مؤثر بر یادگیری دانشجویان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پیوسته ( مستقل از یکدیگر </a:t>
                      </a:r>
                      <a:r>
                        <a:rPr lang="fa-IR" baseline="0" dirty="0" smtClean="0"/>
                        <a:t>و پنهان)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پیوسته و آشکار      ( تک متغیر)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تحلیل</a:t>
                      </a:r>
                      <a:r>
                        <a:rPr lang="fa-IR" baseline="0" dirty="0" smtClean="0"/>
                        <a:t> عاملی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شناسایی عوامل مؤثر بر یادگیری دانشجویان و بررسی میزان اثر</a:t>
                      </a:r>
                      <a:r>
                        <a:rPr lang="fa-IR" baseline="0" dirty="0" smtClean="0"/>
                        <a:t> آنها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/>
              <a:t>انواع روش های آماری برای بررسی رابطه </a:t>
            </a:r>
            <a:r>
              <a:rPr lang="fa-IR" sz="3200" b="1" dirty="0" smtClean="0"/>
              <a:t>چند </a:t>
            </a:r>
            <a:r>
              <a:rPr lang="fa-IR" sz="3200" b="1" dirty="0"/>
              <a:t>متغیر 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403852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709161"/>
              </p:ext>
            </p:extLst>
          </p:nvPr>
        </p:nvGraphicFramePr>
        <p:xfrm>
          <a:off x="871540" y="2674938"/>
          <a:ext cx="7408860" cy="35021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34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Lotus"/>
                        </a:rPr>
                        <a:t>شماره فرضيه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متغيير مستقل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جنس متغيير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متغييرهاي وابسته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جنس متغيير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نوع آزمون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1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Lotus"/>
                        </a:rPr>
                        <a:t>جنسيت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اسمي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بعد نرم‌افزاري دانشگاه کارآفرين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فاصله‌اي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من- ويتني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Lotus"/>
                        </a:rPr>
                        <a:t>سن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Lotus"/>
                        </a:rPr>
                        <a:t>فاصله‌اي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بعد نرم‌افزاري دانشگاه کارآفرين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فاصله‌اي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اسپيرمن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3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دانشگاه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Lotus"/>
                        </a:rPr>
                        <a:t>اسمي چند وجهي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Lotus"/>
                        </a:rPr>
                        <a:t>بعد نرم‌افزاري  دانشگاه کارآفرين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فاصله‌اي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کروسکال واليس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4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رتبه علمي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اسمي چند وجهي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بعد نرم‌افزاري  دانشگاه کارآفرين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Lotus"/>
                        </a:rPr>
                        <a:t>فاصله‌اي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کروسکال واليس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5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سابقه تدريس در دانشگاه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فاصله‌اي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بعد نرم‌افزاري  دانشگاه کارآفرين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Lotus"/>
                        </a:rPr>
                        <a:t>فاصله‌اي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اسپيرمن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6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محل دريافت آخرين مدرک تحصيلي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اسمي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بعد نرم‌افزاري دانشگاه کارآفرين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فاصله‌اي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Lotus"/>
                        </a:rPr>
                        <a:t>من- ويتني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7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سابقه کارآفريني اساتيد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اسمي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بعد نرم‌افزاري دانشگاه کارآفرين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فاصله‌اي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Lotus"/>
                        </a:rPr>
                        <a:t>من- ويتني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8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ديدگاه اعضاء هئيت علمي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رتبه‌اي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  <a:tab pos="396240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بعد نرم‌افزاري دانشگاه کارآفرين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B Lotus"/>
                        </a:rPr>
                        <a:t>فاصله­اي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B Lotus"/>
                        </a:rPr>
                        <a:t>t</a:t>
                      </a: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Lotus"/>
                        </a:rPr>
                        <a:t> تک نمونه­اي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170" y="381000"/>
            <a:ext cx="8229600" cy="1252728"/>
          </a:xfrm>
        </p:spPr>
        <p:txBody>
          <a:bodyPr>
            <a:noAutofit/>
          </a:bodyPr>
          <a:lstStyle/>
          <a:p>
            <a:r>
              <a:rPr lang="fa-IR" sz="3600" dirty="0" smtClean="0"/>
              <a:t>مثالی از انواع متغیرهای تحقیق و نوع آزمون مناسب نقش آن در تحقیق</a:t>
            </a:r>
            <a:br>
              <a:rPr lang="fa-IR" sz="3600" dirty="0" smtClean="0"/>
            </a:br>
            <a:r>
              <a:rPr lang="fa-IR" sz="2000" dirty="0"/>
              <a:t>(</a:t>
            </a:r>
            <a:r>
              <a:rPr lang="ar-SA" sz="2000" b="1" dirty="0">
                <a:latin typeface="Calibri"/>
                <a:ea typeface="Calibri"/>
                <a:cs typeface="B Lotus"/>
              </a:rPr>
              <a:t>ارزيابي مؤلفه‌هاي دانشگاه کارآفرين: مطالعه موردي دانشگاه‌هاي غرب کشور</a:t>
            </a:r>
            <a:r>
              <a:rPr lang="en-US" sz="2000" b="1" dirty="0">
                <a:latin typeface="Calibri"/>
                <a:ea typeface="Calibri"/>
                <a:cs typeface="B Lotus"/>
              </a:rPr>
              <a:t>(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289029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عامل : ترکیبی خطی از متغیرهای شناسایی شده در مسئله که دارای بار معنایی خاصی در مسئله مورد پژوهش است. </a:t>
            </a:r>
          </a:p>
          <a:p>
            <a:r>
              <a:rPr lang="fa-IR" dirty="0" smtClean="0"/>
              <a:t>در حقیقت آن چه که در مدل مفهومی پژوهش ترسیم می شود ، همان مؤلفه ها یا عامل ها هستند. </a:t>
            </a:r>
          </a:p>
          <a:p>
            <a:r>
              <a:rPr lang="fa-IR" dirty="0" smtClean="0"/>
              <a:t>مسائل مهم در تحلیل عاملی که باید به آن ها پاسخ داد: </a:t>
            </a:r>
          </a:p>
          <a:p>
            <a:r>
              <a:rPr lang="fa-IR" dirty="0" smtClean="0"/>
              <a:t>1- تعداد عامل ها چند تا باشد؟ </a:t>
            </a:r>
          </a:p>
          <a:p>
            <a:r>
              <a:rPr lang="fa-IR" dirty="0" smtClean="0"/>
              <a:t>2- حفظ استقلال معنایی و موضوعی عامل ها از یکدیگر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تحلیل عاملی چیست؟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a-IR" dirty="0" smtClean="0"/>
              <a:t>انتخاب از پیش تعیین شده در مسائل مشابه </a:t>
            </a:r>
          </a:p>
          <a:p>
            <a:pPr marL="457200" indent="-457200">
              <a:buFont typeface="+mj-lt"/>
              <a:buAutoNum type="arabicPeriod"/>
            </a:pPr>
            <a:endParaRPr lang="fa-IR" dirty="0" smtClean="0"/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برمبنای درصد واریانس پوشش داده شده توسط عامل از کل واریانس متغیرهای موجود در مسئله  </a:t>
            </a:r>
          </a:p>
          <a:p>
            <a:pPr marL="457200" indent="-457200">
              <a:buFont typeface="+mj-lt"/>
              <a:buAutoNum type="arabicPeriod"/>
            </a:pPr>
            <a:endParaRPr lang="fa-IR" dirty="0" smtClean="0"/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بر حسب تعداد عامل هایی که مقدار ویژه آنها بزرگتر از یک است.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چگونگی تعیین تعداد عامل ها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fa-IR" b="1" dirty="0">
                <a:solidFill>
                  <a:srgbClr val="000000"/>
                </a:solidFill>
                <a:latin typeface="Calibri"/>
                <a:ea typeface="Calibri"/>
                <a:cs typeface="B Lotus"/>
              </a:rPr>
              <a:t>بررسی عوامل تاثیرگذار بر سرقت علمی در پایان‌نامه‌های تحصیلات تکمیلی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fa-IR" b="1" dirty="0">
                <a:solidFill>
                  <a:srgbClr val="000000"/>
                </a:solidFill>
                <a:latin typeface="Calibri"/>
                <a:ea typeface="Calibri"/>
                <a:cs typeface="B Lotus"/>
              </a:rPr>
              <a:t> با استفاده از تحلیل عاملی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نمونه ای از پژوهش با روش تحلیل عاملی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معیارهای کفایت مدل حاصل از تحلیل عاملی 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09863" y="4049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709863" y="4049713"/>
            <a:ext cx="3017837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29088716"/>
                  </p:ext>
                </p:extLst>
              </p:nvPr>
            </p:nvGraphicFramePr>
            <p:xfrm>
              <a:off x="871538" y="2674938"/>
              <a:ext cx="7408862" cy="148336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37044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044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0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کفایت نمونه گیری کیسر-مایر </a:t>
                          </a:r>
                          <a:r>
                            <a:rPr lang="fa-IR" sz="10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Sakkal Majalla"/>
                            </a:rPr>
                            <a:t>–</a:t>
                          </a:r>
                          <a:r>
                            <a:rPr lang="fa-IR" sz="10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 الکین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000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0.767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0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کای اسکوئر(</a:t>
                          </a:r>
                          <a:r>
                            <a:rPr lang="en-US" sz="10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B Lotus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B Lotu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B Lotus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000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4831.488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0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آزمون کرویت بارتلت             درجه آزادی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0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561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0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سطح معنا‌داری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000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0.000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29088716"/>
                  </p:ext>
                </p:extLst>
              </p:nvPr>
            </p:nvGraphicFramePr>
            <p:xfrm>
              <a:off x="871538" y="2674938"/>
              <a:ext cx="7408862" cy="148336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3704431"/>
                    <a:gridCol w="3704431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0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کفایت نمونه گیری کیسر-مایر </a:t>
                          </a:r>
                          <a:r>
                            <a:rPr lang="fa-IR" sz="10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Sakkal Majalla"/>
                            </a:rPr>
                            <a:t>–</a:t>
                          </a:r>
                          <a:r>
                            <a:rPr lang="fa-IR" sz="10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 الکین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000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0.767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64" t="-101639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000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4831.488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0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آزمون کرویت بارتلت             درجه آزادی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0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561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0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سطح معنا‌داری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000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Calibri"/>
                              <a:cs typeface="B Lotus"/>
                            </a:rPr>
                            <a:t>0.000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067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جدول مقادیر ویژه و درصد واریانس عوامل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10" y="2209800"/>
            <a:ext cx="6451228" cy="368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9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ضرایب آلفای کرونباخ عوامل و متغیرها</a:t>
            </a:r>
            <a:endParaRPr lang="en-US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09" y="2667000"/>
            <a:ext cx="6093477" cy="332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23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مدل سازی </a:t>
            </a:r>
            <a:r>
              <a:rPr lang="fa-IR" sz="3200" dirty="0" smtClean="0"/>
              <a:t>و تحلیل آماری </a:t>
            </a:r>
            <a:br>
              <a:rPr lang="fa-IR" sz="3200" dirty="0" smtClean="0"/>
            </a:br>
            <a:r>
              <a:rPr lang="fa-IR" sz="3200" dirty="0" smtClean="0"/>
              <a:t>در سایر علوم </a:t>
            </a:r>
            <a:r>
              <a:rPr lang="fa-IR" sz="3200" dirty="0" smtClean="0"/>
              <a:t>  </a:t>
            </a:r>
            <a:r>
              <a:rPr lang="fa-IR" sz="3200" dirty="0" smtClean="0"/>
              <a:t/>
            </a:r>
            <a:br>
              <a:rPr lang="fa-IR" sz="3200" dirty="0" smtClean="0"/>
            </a:br>
            <a:r>
              <a:rPr lang="fa-IR" sz="3200" dirty="0" smtClean="0"/>
              <a:t>(با تأکید بر پژوهشهای حوزه علوم انسانی)</a:t>
            </a:r>
            <a:endParaRPr lang="fa-I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اکبر گلدسته</a:t>
            </a:r>
            <a:endParaRPr lang="fa-IR" dirty="0" smtClean="0"/>
          </a:p>
          <a:p>
            <a:r>
              <a:rPr lang="fa-IR" dirty="0" smtClean="0"/>
              <a:t>دانشگاه </a:t>
            </a:r>
            <a:r>
              <a:rPr lang="fa-IR" dirty="0" smtClean="0"/>
              <a:t>علم و فرهنگ </a:t>
            </a:r>
          </a:p>
          <a:p>
            <a:r>
              <a:rPr lang="fa-IR" dirty="0" smtClean="0"/>
              <a:t>آذرماه </a:t>
            </a:r>
            <a:r>
              <a:rPr lang="fa-IR" dirty="0" smtClean="0"/>
              <a:t>1397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6404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جدول ضرایب همبستگی متغیرها با عوامل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40750"/>
              </p:ext>
            </p:extLst>
          </p:nvPr>
        </p:nvGraphicFramePr>
        <p:xfrm>
          <a:off x="990600" y="2209800"/>
          <a:ext cx="6934200" cy="453732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34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71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6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1320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شماره سوال و عنوان گویه‌ها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عوامل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2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1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(21) عدم توجه داوران به سرقت­های علمی در پایان­نامه­ها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0.753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(22) ضعف نظارت گروه­های آموزشی بر فرآیند پایان­نامه­های دانشجویان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0.742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(26) ضعف کنترل منابع استفاده شده در تنظیم پایان­نامه توسط استاد راهنما و مشاور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0.629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(20) عدم نظارت استادان راهنما و مشاوران در رابطه با مراحل پیشرفت کار در پایان­نامه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0.621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(25) تسلط کم دانشجویان به موضوعات انتخاب شده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0.579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(24) مرتبط نبودن تخصص استاد راهنما و مشاور در موضوع پایان­نامه 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0.519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Lotus"/>
                        </a:rPr>
                        <a:t>(23) تعداد زیاد پایان­نامه­های اختصاص داده شده به هر استاد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0.388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Lotus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9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روشی برای اولویت بندی عامل ها و متغیرهای شناسایی شده در مسئله</a:t>
            </a:r>
          </a:p>
          <a:p>
            <a:endParaRPr lang="fa-IR" dirty="0" smtClean="0"/>
          </a:p>
          <a:p>
            <a:r>
              <a:rPr lang="fa-IR" dirty="0" smtClean="0"/>
              <a:t>جایگاه کاربرد روش، بعد از تأیید عاملی است. </a:t>
            </a:r>
          </a:p>
          <a:p>
            <a:endParaRPr lang="fa-IR" dirty="0"/>
          </a:p>
          <a:p>
            <a:r>
              <a:rPr lang="fa-IR" dirty="0" smtClean="0"/>
              <a:t>روش کلی تحلیل: بر حسب مقایسات دو گانه بین عوامل و متعیرها توسط خبرگان، ضرایبی برای میزان اهمیت و اولویت هر عامل به طور نسبی به دست می آید. </a:t>
            </a:r>
          </a:p>
          <a:p>
            <a:r>
              <a:rPr lang="fa-IR" dirty="0" smtClean="0"/>
              <a:t>مقایسه بر حسب عوامل اصلی و فرعی به صورت جداگانه صورت    می گیرد.  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تحلیل سلسله مراتبی </a:t>
            </a:r>
            <a:br>
              <a:rPr lang="fa-IR" dirty="0" smtClean="0"/>
            </a:br>
            <a:r>
              <a:rPr lang="fa-IR" dirty="0" smtClean="0"/>
              <a:t>( </a:t>
            </a:r>
            <a:r>
              <a:rPr lang="en-US" dirty="0" smtClean="0"/>
              <a:t>AHP</a:t>
            </a:r>
            <a:r>
              <a:rPr lang="fa-IR" dirty="0" smtClean="0"/>
              <a:t> ،روشی برای تصمیم گیری چندگانه)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0238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نسبت دادن وزن نسبی در مقایسه دو به دوی عوامل بر حسب یک سیستم وزن دهی با تعداد ضرایب فرد ( معمولا 7 یا 9 ) .</a:t>
            </a:r>
          </a:p>
          <a:p>
            <a:endParaRPr lang="fa-IR" dirty="0" smtClean="0"/>
          </a:p>
          <a:p>
            <a:r>
              <a:rPr lang="fa-IR" dirty="0" smtClean="0"/>
              <a:t>این وزن ضریب اهمیت نسبی یک عامل را نسبت به عامل دیگر با توجه به تجربه و خبرگی و میزان دانش ضمنی پاسخگو می سنجد. </a:t>
            </a:r>
          </a:p>
          <a:p>
            <a:endParaRPr lang="fa-IR" dirty="0"/>
          </a:p>
          <a:p>
            <a:r>
              <a:rPr lang="fa-IR" dirty="0" smtClean="0"/>
              <a:t>وزن های تعیین شده مورد آزمون معنی داری قرار نمی گیرند و همگی در تحلیل نهایی مسئله تحقیق مؤثر فرض می شوند.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نحوه انجام روش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420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ویژگی های  ماتریس مقایسه  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وزن هر خانه ماتریس همواره مثبت است. </a:t>
            </a:r>
          </a:p>
          <a:p>
            <a:pPr lvl="0">
              <a:buClr>
                <a:srgbClr val="31B6FD"/>
              </a:buClr>
            </a:pPr>
            <a:r>
              <a:rPr lang="fa-IR" dirty="0">
                <a:solidFill>
                  <a:srgbClr val="073E87"/>
                </a:solidFill>
              </a:rPr>
              <a:t>مقایسه یک طرفه است و ضریب مقایسه از طرف دوم معکوس ضریب طرف اول مقایسه است. </a:t>
            </a:r>
          </a:p>
          <a:p>
            <a:r>
              <a:rPr lang="fa-IR" dirty="0" smtClean="0"/>
              <a:t>وزن خانه های متقارن، معکوس هم است. </a:t>
            </a:r>
          </a:p>
          <a:p>
            <a:r>
              <a:rPr lang="fa-IR" dirty="0" smtClean="0"/>
              <a:t>مجموع وزن نهایی هر عامل برابر یک است. 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3775"/>
            <a:ext cx="732155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26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fa-IR" sz="3200" dirty="0" smtClean="0"/>
              <a:t>مثال: </a:t>
            </a:r>
            <a:r>
              <a:rPr lang="fa-IR" sz="3200" b="1" dirty="0" smtClean="0">
                <a:latin typeface="Arial"/>
                <a:ea typeface="Arial"/>
                <a:cs typeface="B Nazanin"/>
              </a:rPr>
              <a:t>ضريب </a:t>
            </a:r>
            <a:r>
              <a:rPr lang="fa-IR" sz="3200" b="1" dirty="0">
                <a:latin typeface="Arial"/>
                <a:ea typeface="Arial"/>
                <a:cs typeface="B Nazanin"/>
              </a:rPr>
              <a:t>اهميت ملاك‌ها و نشانگرهاي عامل پيامد </a:t>
            </a:r>
            <a:r>
              <a:rPr lang="fa-IR" sz="3200" b="1" dirty="0" smtClean="0">
                <a:latin typeface="Arial"/>
                <a:ea typeface="Arial"/>
                <a:cs typeface="B Nazanin"/>
              </a:rPr>
              <a:t>      (در </a:t>
            </a:r>
            <a:r>
              <a:rPr lang="fa-IR" sz="3200" b="1" dirty="0">
                <a:latin typeface="Arial"/>
                <a:ea typeface="Arial"/>
                <a:cs typeface="B Nazanin"/>
              </a:rPr>
              <a:t>رتبه‌بندي گروه‌هاي </a:t>
            </a:r>
            <a:r>
              <a:rPr lang="fa-IR" sz="3200" b="1" dirty="0" smtClean="0">
                <a:latin typeface="Arial"/>
                <a:ea typeface="Arial"/>
                <a:cs typeface="B Nazanin"/>
              </a:rPr>
              <a:t>آموزشي</a:t>
            </a:r>
            <a:r>
              <a:rPr lang="en-US" sz="3200" b="1" dirty="0" smtClean="0">
                <a:latin typeface="Arial"/>
                <a:ea typeface="Arial"/>
                <a:cs typeface="B Nazanin"/>
              </a:rPr>
              <a:t>(</a:t>
            </a:r>
            <a:r>
              <a:rPr lang="en-US" sz="3200" dirty="0">
                <a:latin typeface="Arial"/>
                <a:ea typeface="Arial"/>
                <a:cs typeface="Times New Roman"/>
              </a:rPr>
              <a:t/>
            </a:r>
            <a:br>
              <a:rPr lang="en-US" sz="3200" dirty="0">
                <a:latin typeface="Arial"/>
                <a:ea typeface="Arial"/>
                <a:cs typeface="Times New Roman"/>
              </a:rPr>
            </a:br>
            <a:endParaRPr lang="fa-IR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51" y="2819400"/>
            <a:ext cx="761935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5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tabLst>
                <a:tab pos="788035" algn="r"/>
              </a:tabLst>
            </a:pPr>
            <a:r>
              <a:rPr lang="fa-IR" sz="2800" b="1" spc="-20" dirty="0">
                <a:latin typeface="Times New Roman"/>
                <a:ea typeface="Calibri"/>
                <a:cs typeface="B Nazanin"/>
              </a:rPr>
              <a:t>مدل استخراج شده از بخش كيفي تحقيق</a:t>
            </a:r>
            <a:r>
              <a:rPr lang="fa-IR" sz="2800" spc="-20" dirty="0">
                <a:latin typeface="Times New Roman"/>
                <a:ea typeface="Calibri"/>
                <a:cs typeface="B Nazanin"/>
              </a:rPr>
              <a:t> با اعمال ضرایب وزنی </a:t>
            </a:r>
            <a:r>
              <a:rPr lang="en-US" sz="2800" i="1" spc="-20" dirty="0">
                <a:latin typeface="Times New Roman"/>
                <a:ea typeface="Calibri"/>
                <a:cs typeface="B Nazanin"/>
              </a:rPr>
              <a:t>AHP</a:t>
            </a:r>
            <a:r>
              <a:rPr lang="en-US" sz="2800" dirty="0">
                <a:latin typeface="Arial"/>
                <a:ea typeface="Arial"/>
                <a:cs typeface="Times New Roman"/>
              </a:rPr>
              <a:t/>
            </a:r>
            <a:br>
              <a:rPr lang="en-US" sz="2800" dirty="0">
                <a:latin typeface="Arial"/>
                <a:ea typeface="Arial"/>
                <a:cs typeface="Times New Roman"/>
              </a:rPr>
            </a:br>
            <a:r>
              <a:rPr lang="fa-IR" sz="2800" spc="-20" dirty="0">
                <a:latin typeface="Times New Roman"/>
                <a:ea typeface="Calibri"/>
                <a:cs typeface="B Nazanin"/>
              </a:rPr>
              <a:t>(مدل سنجش رتبه‌بندي گروه‌هاي آموزشي دانشگاه‌هاي دولتي ايران)</a:t>
            </a:r>
            <a:endParaRPr lang="fa-IR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11605"/>
            <a:ext cx="6095999" cy="429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تحلیل متغیرهای ترتیبی درپرسشنامه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hlinkClick r:id="rId2" action="ppaction://hlinkfile"/>
              </a:rPr>
              <a:t>پرسشنامه</a:t>
            </a: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مدل مفهومی مورد استفاده</a:t>
            </a:r>
            <a:br>
              <a:rPr lang="fa-IR" dirty="0" smtClean="0"/>
            </a:br>
            <a:r>
              <a:rPr lang="fa-IR" dirty="0" smtClean="0"/>
              <a:t>( موضوع رقابت پذیری دانشگاهها)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674938"/>
            <a:ext cx="7162800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35" y="1801197"/>
            <a:ext cx="8956082" cy="3695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7175" indent="-257175" defTabSz="685800">
              <a:buFont typeface="Wingdings" pitchFamily="2" charset="2"/>
              <a:buChar char="v"/>
            </a:pPr>
            <a:r>
              <a:rPr lang="fa-IR" sz="2100" b="1" dirty="0">
                <a:solidFill>
                  <a:srgbClr val="0070C0"/>
                </a:solidFill>
                <a:latin typeface="Calibri"/>
                <a:cs typeface="B Nazanin"/>
              </a:rPr>
              <a:t>نتایج به دست آمده از آمار توصیفی مربوط به عوامل موثر بر رقابت پذیری </a:t>
            </a:r>
            <a:endParaRPr lang="fa-IR" sz="2400" b="1" dirty="0">
              <a:solidFill>
                <a:srgbClr val="0070C0"/>
              </a:solidFill>
              <a:latin typeface="Calibri"/>
              <a:cs typeface="B Nazani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35263" y="831079"/>
            <a:ext cx="848533" cy="80470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25" y="837237"/>
            <a:ext cx="464438" cy="4115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07" y="814140"/>
            <a:ext cx="724093" cy="4346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41" y="860668"/>
            <a:ext cx="496676" cy="3881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80" y="852657"/>
            <a:ext cx="582215" cy="4860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78" y="854480"/>
            <a:ext cx="528896" cy="3943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01580" y="860669"/>
            <a:ext cx="615717" cy="7313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99278" y="1378423"/>
            <a:ext cx="1220321" cy="346013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a-IR" sz="135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نتایج و بحث</a:t>
            </a:r>
            <a:endParaRPr lang="en-US" sz="135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78" y="860669"/>
            <a:ext cx="392873" cy="388147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6675" y="5627595"/>
            <a:ext cx="9077325" cy="2874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fa-IR" sz="150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پایان نامه:           بررسی وضعیت رقابت پذیر ی در دانشگاه های غیر دولتی – غیر انتفاعی بر اساس مدل پورتر</a:t>
            </a:r>
            <a:endParaRPr lang="en-US" sz="150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32" name="Folded Corner 31"/>
          <p:cNvSpPr/>
          <p:nvPr/>
        </p:nvSpPr>
        <p:spPr>
          <a:xfrm>
            <a:off x="66675" y="5225935"/>
            <a:ext cx="447675" cy="40166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rtl="0"/>
            <a:r>
              <a:rPr lang="fa-IR" sz="150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8</a:t>
            </a:r>
            <a:endParaRPr lang="en-US" sz="150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37749" y="2508590"/>
          <a:ext cx="5759096" cy="2717346"/>
        </p:xfrm>
        <a:graphic>
          <a:graphicData uri="http://schemas.openxmlformats.org/drawingml/2006/table">
            <a:tbl>
              <a:tblPr rtl="1" firstRow="1" firstCol="1" bandRow="1"/>
              <a:tblGrid>
                <a:gridCol w="2140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185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عوامل آماری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میانگین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انحراف معیار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درصد ضریب تغییرات(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c.v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)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وضعیت موجود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6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عوامل درونی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3/06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0/56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18%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مناسب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56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استراتژی، ساختار و رقابت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2/81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0/67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23%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نامناسب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13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صنایع و سایر نهادهای مرتبط و حمایت­کننده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2/44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0/67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27%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نامناسب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56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شرایط تقاضا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2/70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0/55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20%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نامناسب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48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عملکرد دولت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2/62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0/73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27%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نامناسب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موارد پیش­بینی نشده(شانس)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3/12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0.68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21%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مناسب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ea typeface="Calibri"/>
                          <a:cs typeface="B Nazanin" pitchFamily="2" charset="-78"/>
                        </a:rPr>
                        <a:t>وضعیت </a:t>
                      </a:r>
                      <a:r>
                        <a:rPr lang="fa-IR" sz="1500" b="1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ea typeface="Calibri"/>
                          <a:cs typeface="B Nazanin" pitchFamily="2" charset="-78"/>
                        </a:rPr>
                        <a:t>کلی رقابت پذیری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ea typeface="Calibri"/>
                          <a:cs typeface="B Nazanin" pitchFamily="2" charset="-78"/>
                        </a:rPr>
                        <a:t>2/79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ea typeface="Calibri"/>
                          <a:cs typeface="B Nazanin" pitchFamily="2" charset="-78"/>
                        </a:rPr>
                        <a:t>0/47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ea typeface="Calibri"/>
                          <a:cs typeface="B Nazanin" pitchFamily="2" charset="-78"/>
                        </a:rPr>
                        <a:t>16%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ea typeface="Calibri"/>
                          <a:cs typeface="B Nazanin" pitchFamily="2" charset="-78"/>
                        </a:rPr>
                        <a:t>نامناسب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210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297" y="1724435"/>
            <a:ext cx="8956082" cy="3695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7175" indent="-257175" defTabSz="685800">
              <a:buFont typeface="Wingdings" pitchFamily="2" charset="2"/>
              <a:buChar char="v"/>
            </a:pPr>
            <a:r>
              <a:rPr lang="fa-IR" b="1" dirty="0">
                <a:solidFill>
                  <a:prstClr val="black"/>
                </a:solidFill>
                <a:latin typeface="Calibri"/>
                <a:ea typeface="Calibri"/>
                <a:cs typeface="B Nazanin" pitchFamily="2" charset="-78"/>
              </a:rPr>
              <a:t>آزمون کولموگروف – اسمیرونوف(</a:t>
            </a:r>
            <a:r>
              <a:rPr lang="en-US" b="1" dirty="0">
                <a:solidFill>
                  <a:prstClr val="black"/>
                </a:solidFill>
                <a:latin typeface="Calibri"/>
                <a:ea typeface="Calibri"/>
                <a:cs typeface="B Nazanin" pitchFamily="2" charset="-78"/>
              </a:rPr>
              <a:t>K-S</a:t>
            </a:r>
            <a:r>
              <a:rPr lang="fa-IR" b="1" dirty="0">
                <a:solidFill>
                  <a:prstClr val="black"/>
                </a:solidFill>
                <a:latin typeface="Calibri"/>
                <a:ea typeface="Calibri"/>
                <a:cs typeface="B Nazanin" pitchFamily="2" charset="-78"/>
              </a:rPr>
              <a:t>)جهت بررسی نرمال بودن </a:t>
            </a:r>
            <a:r>
              <a:rPr lang="fa-IR" sz="1500" b="1" dirty="0">
                <a:solidFill>
                  <a:prstClr val="black"/>
                </a:solidFill>
                <a:latin typeface="Calibri"/>
                <a:ea typeface="Calibri"/>
                <a:cs typeface="B Nazanin" pitchFamily="2" charset="-78"/>
              </a:rPr>
              <a:t>متغیرهای تحقیق</a:t>
            </a:r>
          </a:p>
          <a:p>
            <a:pPr marL="257175" indent="-257175" defTabSz="685800">
              <a:buFont typeface="Wingdings" pitchFamily="2" charset="2"/>
              <a:buChar char="v"/>
            </a:pPr>
            <a:endParaRPr lang="fa-IR" sz="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Nazanin"/>
            </a:endParaRPr>
          </a:p>
          <a:p>
            <a:pPr marL="257175" indent="-257175" defTabSz="685800">
              <a:lnSpc>
                <a:spcPct val="150000"/>
              </a:lnSpc>
              <a:buFont typeface="Wingdings" pitchFamily="2" charset="2"/>
              <a:buChar char="v"/>
            </a:pPr>
            <a:endParaRPr lang="fa-IR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Nazanin"/>
            </a:endParaRPr>
          </a:p>
          <a:p>
            <a:pPr defTabSz="685800">
              <a:lnSpc>
                <a:spcPct val="150000"/>
              </a:lnSpc>
            </a:pPr>
            <a:r>
              <a:rPr lang="fa-IR" sz="15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                           </a:t>
            </a:r>
            <a:r>
              <a:rPr lang="fa-IR" sz="15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داده </a:t>
            </a:r>
            <a:r>
              <a:rPr lang="fa-IR" sz="15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ها دارای توضیح نرمال هستند </a:t>
            </a:r>
            <a:r>
              <a:rPr lang="en-US" sz="15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H0: </a:t>
            </a:r>
          </a:p>
          <a:p>
            <a:pPr defTabSz="685800">
              <a:lnSpc>
                <a:spcPct val="150000"/>
              </a:lnSpc>
            </a:pPr>
            <a:r>
              <a:rPr lang="fa-IR" sz="15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                                    داده </a:t>
            </a:r>
            <a:r>
              <a:rPr lang="fa-IR" sz="15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ها دارای توضیح نرمال نیستند  </a:t>
            </a:r>
            <a:r>
              <a:rPr lang="en-US" sz="15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H1</a:t>
            </a:r>
            <a:r>
              <a:rPr lang="en-US" sz="15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:</a:t>
            </a:r>
            <a:endParaRPr lang="fa-IR" sz="1500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  <a:p>
            <a:pPr defTabSz="685800">
              <a:lnSpc>
                <a:spcPct val="150000"/>
              </a:lnSpc>
            </a:pPr>
            <a:endParaRPr lang="fa-IR" sz="1500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  <a:p>
            <a:pPr defTabSz="685800">
              <a:lnSpc>
                <a:spcPct val="150000"/>
              </a:lnSpc>
            </a:pPr>
            <a:r>
              <a:rPr lang="fa-IR" sz="15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سطح معناداری بالاتر از 0/05یعنی </a:t>
            </a:r>
            <a:r>
              <a:rPr lang="fa-IR" sz="1500" b="1" dirty="0">
                <a:solidFill>
                  <a:srgbClr val="C00000"/>
                </a:solidFill>
                <a:latin typeface="Calibri"/>
                <a:cs typeface="B Nazanin" pitchFamily="2" charset="-78"/>
              </a:rPr>
              <a:t>تایید فرض صفر و رد فرض تحقیق</a:t>
            </a:r>
          </a:p>
          <a:p>
            <a:pPr defTabSz="685800">
              <a:lnSpc>
                <a:spcPct val="150000"/>
              </a:lnSpc>
            </a:pPr>
            <a:r>
              <a:rPr lang="fa-IR" sz="15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سطح معناداری پایین تر از 0/05 یعنی </a:t>
            </a:r>
            <a:r>
              <a:rPr lang="fa-IR" sz="1500" b="1" dirty="0">
                <a:solidFill>
                  <a:srgbClr val="C00000"/>
                </a:solidFill>
                <a:latin typeface="Calibri"/>
                <a:cs typeface="B Nazanin" pitchFamily="2" charset="-78"/>
              </a:rPr>
              <a:t>رد فرض صفر و تایید فرض تحقیق</a:t>
            </a:r>
            <a:endParaRPr lang="en-US" sz="1500" b="1" dirty="0">
              <a:solidFill>
                <a:srgbClr val="C00000"/>
              </a:solidFill>
              <a:latin typeface="Calibri"/>
              <a:cs typeface="B Nazanin" pitchFamily="2" charset="-78"/>
            </a:endParaRPr>
          </a:p>
          <a:p>
            <a:pPr defTabSz="685800"/>
            <a:endParaRPr lang="fa-I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35263" y="831079"/>
            <a:ext cx="848533" cy="80470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25" y="837237"/>
            <a:ext cx="464438" cy="4115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07" y="814140"/>
            <a:ext cx="724093" cy="4346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41" y="860668"/>
            <a:ext cx="496676" cy="3881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80" y="852657"/>
            <a:ext cx="582215" cy="4860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78" y="854480"/>
            <a:ext cx="528896" cy="3943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01580" y="860669"/>
            <a:ext cx="615717" cy="7313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99278" y="1378423"/>
            <a:ext cx="1220321" cy="346013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a-IR" sz="135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نتایج و بحث</a:t>
            </a:r>
            <a:endParaRPr lang="en-US" sz="135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78" y="860669"/>
            <a:ext cx="392873" cy="388147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6675" y="5627595"/>
            <a:ext cx="9077325" cy="2874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fa-IR" sz="150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پایان نامه:           بررسی وضعیت رقابت پذیر ی در دانشگاه های غیر دولتی – غیر انتفاعی بر اساس مدل پورتر</a:t>
            </a:r>
            <a:endParaRPr lang="en-US" sz="150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32" name="Folded Corner 31"/>
          <p:cNvSpPr/>
          <p:nvPr/>
        </p:nvSpPr>
        <p:spPr>
          <a:xfrm>
            <a:off x="66675" y="5225935"/>
            <a:ext cx="447675" cy="40166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rtl="0"/>
            <a:r>
              <a:rPr lang="fa-IR" sz="150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9</a:t>
            </a:r>
            <a:endParaRPr lang="en-US" sz="150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7" y="2477929"/>
            <a:ext cx="5032036" cy="315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016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رویکرد کمّی  </a:t>
            </a:r>
            <a:r>
              <a:rPr lang="fa-IR" dirty="0" smtClean="0"/>
              <a:t>در برابر کیفی 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مدل مفهومی تحقیق و اهمیت آن در مدل سازی </a:t>
            </a:r>
            <a:r>
              <a:rPr lang="fa-IR" dirty="0" smtClean="0"/>
              <a:t>آماری  </a:t>
            </a:r>
            <a:endParaRPr lang="fa-IR" dirty="0" smtClean="0"/>
          </a:p>
          <a:p>
            <a:pPr marL="514350" lvl="0" indent="-514350">
              <a:buClr>
                <a:srgbClr val="31B6FD"/>
              </a:buClr>
              <a:buFont typeface="+mj-lt"/>
              <a:buAutoNum type="arabicPeriod"/>
            </a:pPr>
            <a:r>
              <a:rPr lang="fa-IR" dirty="0">
                <a:solidFill>
                  <a:srgbClr val="073E87"/>
                </a:solidFill>
              </a:rPr>
              <a:t>هدف از </a:t>
            </a:r>
            <a:r>
              <a:rPr lang="fa-IR" dirty="0" smtClean="0">
                <a:solidFill>
                  <a:srgbClr val="073E87"/>
                </a:solidFill>
              </a:rPr>
              <a:t>پژوهش و اثر آن بر انتخاب روش کمّی پژوهش   </a:t>
            </a:r>
            <a:endParaRPr lang="fa-IR" dirty="0">
              <a:solidFill>
                <a:srgbClr val="073E87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اثر ویژگی های متغیرهای موجود در مسئله درانتخاب روش کمّی  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2000" dirty="0" smtClean="0"/>
              <a:t>بررسی ویژگی های انواع روشهای کمّی  و ارائه </a:t>
            </a:r>
            <a:r>
              <a:rPr lang="fa-IR" sz="2000" dirty="0" smtClean="0"/>
              <a:t>مثال های </a:t>
            </a:r>
            <a:r>
              <a:rPr lang="fa-IR" sz="2000" dirty="0" smtClean="0"/>
              <a:t>کاربردی   </a:t>
            </a:r>
            <a:endParaRPr lang="fa-I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سرفصل مطالب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3909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297" y="1724434"/>
            <a:ext cx="8956082" cy="3695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7175" indent="-257175" defTabSz="685800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>
                <a:solidFill>
                  <a:srgbClr val="4472C4"/>
                </a:solidFill>
                <a:latin typeface="Calibri"/>
                <a:cs typeface="B Nazanin" pitchFamily="2" charset="-78"/>
              </a:rPr>
              <a:t>فرضیه ی اصلی</a:t>
            </a:r>
            <a:r>
              <a:rPr lang="fa-IR" dirty="0">
                <a:solidFill>
                  <a:srgbClr val="4472C4"/>
                </a:solidFill>
                <a:latin typeface="Calibri"/>
                <a:cs typeface="B Nazanin" pitchFamily="2" charset="-78"/>
              </a:rPr>
              <a:t>: </a:t>
            </a:r>
            <a:r>
              <a:rPr lang="fa-IR" dirty="0">
                <a:solidFill>
                  <a:srgbClr val="4472C4"/>
                </a:solidFill>
                <a:latin typeface="Calibri"/>
                <a:cs typeface="B Nazanin" pitchFamily="2" charset="-78"/>
              </a:rPr>
              <a:t> </a:t>
            </a:r>
            <a:r>
              <a:rPr lang="fa-IR" sz="1500" b="1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دانشگاه </a:t>
            </a:r>
            <a:r>
              <a:rPr lang="fa-IR" sz="1500" b="1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علم وفرهنگ در زمینه­ی رقابت­پذیری، </a:t>
            </a:r>
            <a:endParaRPr lang="fa-IR" sz="1500" b="1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  <a:p>
            <a:pPr defTabSz="685800">
              <a:lnSpc>
                <a:spcPct val="150000"/>
              </a:lnSpc>
            </a:pPr>
            <a:r>
              <a:rPr lang="fa-IR" sz="1500" b="1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 </a:t>
            </a:r>
            <a:r>
              <a:rPr lang="fa-IR" sz="1500" b="1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  از </a:t>
            </a:r>
            <a:r>
              <a:rPr lang="fa-IR" sz="1500" b="1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دیدگاه اعضای هیئت علمی وضعیت مناسبی ندارد</a:t>
            </a:r>
            <a:r>
              <a:rPr lang="fa-IR" sz="1500" b="1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.                                  </a:t>
            </a:r>
            <a:r>
              <a:rPr lang="fa-IR" sz="1200" b="1" dirty="0">
                <a:solidFill>
                  <a:srgbClr val="FF0000"/>
                </a:solidFill>
                <a:latin typeface="Calibri"/>
                <a:cs typeface="B Nazanin" pitchFamily="2" charset="-78"/>
              </a:rPr>
              <a:t>نتایج  توصیفی و استنباطی آزمون </a:t>
            </a:r>
            <a:r>
              <a:rPr lang="en-US" sz="1200" b="1" dirty="0">
                <a:solidFill>
                  <a:srgbClr val="FF0000"/>
                </a:solidFill>
                <a:latin typeface="Calibri"/>
                <a:cs typeface="B Nazanin" pitchFamily="2" charset="-78"/>
              </a:rPr>
              <a:t>t </a:t>
            </a:r>
            <a:r>
              <a:rPr lang="fa-IR" sz="1200" b="1" dirty="0">
                <a:solidFill>
                  <a:srgbClr val="FF0000"/>
                </a:solidFill>
                <a:latin typeface="Calibri"/>
                <a:cs typeface="B Nazanin" pitchFamily="2" charset="-78"/>
              </a:rPr>
              <a:t>تک نمونه ای</a:t>
            </a:r>
            <a:endParaRPr lang="fa-IR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Nazanin" pitchFamily="2" charset="-78"/>
            </a:endParaRPr>
          </a:p>
          <a:p>
            <a:pPr defTabSz="685800">
              <a:lnSpc>
                <a:spcPct val="150000"/>
              </a:lnSpc>
            </a:pPr>
            <a:endParaRPr lang="fa-IR" sz="1500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  <a:p>
            <a:pPr defTabSz="685800" rtl="0">
              <a:lnSpc>
                <a:spcPct val="150000"/>
              </a:lnSpc>
              <a:tabLst>
                <a:tab pos="3700463" algn="l"/>
              </a:tabLst>
            </a:pPr>
            <a:r>
              <a:rPr lang="fa-IR" sz="15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                    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</a:rPr>
              <a:t>H</a:t>
            </a:r>
            <a:r>
              <a:rPr lang="en-US" sz="788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 </a:t>
            </a:r>
            <a:r>
              <a:rPr lang="fa-IR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 وضعیت </a:t>
            </a:r>
            <a:r>
              <a:rPr lang="fa-IR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مناسبی دارد </a:t>
            </a:r>
            <a:r>
              <a:rPr lang="fa-IR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μ</a:t>
            </a:r>
            <a:r>
              <a:rPr lang="en-US" sz="825" dirty="0">
                <a:solidFill>
                  <a:srgbClr val="111122"/>
                </a:solidFill>
                <a:latin typeface="Times New Roman"/>
                <a:ea typeface="Calibri"/>
                <a:cs typeface="B Nazanin" pitchFamily="2" charset="-78"/>
              </a:rPr>
              <a:t> </a:t>
            </a:r>
            <a:r>
              <a:rPr lang="en-US" sz="825" b="1" dirty="0">
                <a:solidFill>
                  <a:srgbClr val="111122"/>
                </a:solidFill>
                <a:latin typeface="Times New Roman"/>
                <a:ea typeface="Calibri"/>
                <a:cs typeface="B Nazanin" pitchFamily="2" charset="-78"/>
              </a:rPr>
              <a:t>≥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3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) </a:t>
            </a:r>
            <a:endParaRPr lang="en-US" sz="1500" dirty="0">
              <a:solidFill>
                <a:srgbClr val="000000"/>
              </a:solidFill>
              <a:latin typeface="B Nazanin"/>
              <a:ea typeface="Calibri"/>
              <a:cs typeface="B Nazanin" pitchFamily="2" charset="-78"/>
            </a:endParaRPr>
          </a:p>
          <a:p>
            <a:pPr defTabSz="685800" rtl="0">
              <a:lnSpc>
                <a:spcPct val="150000"/>
              </a:lnSpc>
              <a:spcAft>
                <a:spcPts val="750"/>
              </a:spcAft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  </a:t>
            </a:r>
            <a:r>
              <a:rPr lang="fa-IR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                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                        H</a:t>
            </a:r>
            <a:r>
              <a:rPr lang="en-US" sz="788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   </a:t>
            </a:r>
            <a:r>
              <a:rPr lang="fa-IR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وضعیت </a:t>
            </a:r>
            <a:r>
              <a:rPr lang="fa-IR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مناسبی ندارد</a:t>
            </a:r>
            <a:r>
              <a:rPr lang="fa-IR" sz="1500" dirty="0">
                <a:solidFill>
                  <a:srgbClr val="000000"/>
                </a:solidFill>
                <a:latin typeface="B Nazanin"/>
                <a:ea typeface="Calibri"/>
                <a:cs typeface="B Nazanin" pitchFamily="2" charset="-78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μ</a:t>
            </a:r>
            <a:r>
              <a:rPr lang="en-US" sz="825" b="1" dirty="0">
                <a:solidFill>
                  <a:srgbClr val="111122"/>
                </a:solidFill>
                <a:latin typeface="Times New Roman"/>
                <a:ea typeface="Calibri"/>
                <a:cs typeface="B Nazanin" pitchFamily="2" charset="-78"/>
              </a:rPr>
              <a:t>&lt;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3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B Nazanin"/>
              </a:rPr>
              <a:t>)</a:t>
            </a:r>
            <a:endParaRPr lang="en-US" sz="1500" dirty="0">
              <a:solidFill>
                <a:srgbClr val="000000"/>
              </a:solidFill>
              <a:latin typeface="B Nazanin"/>
              <a:ea typeface="Calibri"/>
            </a:endParaRPr>
          </a:p>
          <a:p>
            <a:pPr defTabSz="685800">
              <a:lnSpc>
                <a:spcPct val="150000"/>
              </a:lnSpc>
            </a:pPr>
            <a:r>
              <a:rPr lang="fa-IR" sz="15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                </a:t>
            </a:r>
          </a:p>
          <a:p>
            <a:pPr defTabSz="685800">
              <a:lnSpc>
                <a:spcPct val="150000"/>
              </a:lnSpc>
            </a:pPr>
            <a:r>
              <a:rPr lang="fa-IR" sz="1500" b="1" dirty="0">
                <a:solidFill>
                  <a:srgbClr val="C00000"/>
                </a:solidFill>
                <a:latin typeface="Calibri"/>
                <a:cs typeface="B Nazanin" pitchFamily="2" charset="-78"/>
              </a:rPr>
              <a:t>با توجه به پایین بودن سطح معناداری از 0/05</a:t>
            </a:r>
            <a:r>
              <a:rPr lang="en-US" sz="1500" b="1" dirty="0">
                <a:solidFill>
                  <a:srgbClr val="C00000"/>
                </a:solidFill>
                <a:latin typeface="Calibri"/>
                <a:cs typeface="B Nazanin" pitchFamily="2" charset="-78"/>
              </a:rPr>
              <a:t>  </a:t>
            </a:r>
            <a:r>
              <a:rPr lang="fa-IR" sz="1500" b="1" dirty="0">
                <a:solidFill>
                  <a:srgbClr val="C00000"/>
                </a:solidFill>
                <a:latin typeface="Calibri"/>
                <a:cs typeface="B Nazanin" pitchFamily="2" charset="-78"/>
              </a:rPr>
              <a:t>فرض </a:t>
            </a:r>
          </a:p>
          <a:p>
            <a:pPr defTabSz="685800">
              <a:lnSpc>
                <a:spcPct val="150000"/>
              </a:lnSpc>
            </a:pPr>
            <a:r>
              <a:rPr lang="fa-IR" sz="1500" b="1" dirty="0">
                <a:solidFill>
                  <a:srgbClr val="C00000"/>
                </a:solidFill>
                <a:latin typeface="Calibri"/>
                <a:cs typeface="B Nazanin" pitchFamily="2" charset="-78"/>
              </a:rPr>
              <a:t>صفر رد و فرض تحقیق تایید می شود یعنی دانشگاه </a:t>
            </a:r>
          </a:p>
          <a:p>
            <a:pPr defTabSz="685800">
              <a:lnSpc>
                <a:spcPct val="150000"/>
              </a:lnSpc>
            </a:pPr>
            <a:r>
              <a:rPr lang="fa-IR" sz="1500" b="1" dirty="0">
                <a:solidFill>
                  <a:srgbClr val="C00000"/>
                </a:solidFill>
                <a:latin typeface="Calibri"/>
                <a:cs typeface="B Nazanin" pitchFamily="2" charset="-78"/>
              </a:rPr>
              <a:t>در زمینه ی رقابت پذیری وضعیت مناسبی ندارد.</a:t>
            </a:r>
            <a:endParaRPr lang="fa-IR" sz="1500" b="1" dirty="0">
              <a:solidFill>
                <a:srgbClr val="C00000"/>
              </a:solidFill>
              <a:latin typeface="Calibri"/>
              <a:cs typeface="B Nazanin" pitchFamily="2" charset="-78"/>
            </a:endParaRPr>
          </a:p>
          <a:p>
            <a:pPr defTabSz="685800"/>
            <a:endParaRPr lang="fa-I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35263" y="831079"/>
            <a:ext cx="848533" cy="80470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25" y="837237"/>
            <a:ext cx="464438" cy="4115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07" y="814140"/>
            <a:ext cx="724093" cy="4346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41" y="860668"/>
            <a:ext cx="496676" cy="3881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80" y="852657"/>
            <a:ext cx="582215" cy="4860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78" y="854480"/>
            <a:ext cx="528896" cy="3943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01580" y="860669"/>
            <a:ext cx="615717" cy="7313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99278" y="1378423"/>
            <a:ext cx="1220321" cy="346013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a-IR" sz="135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نتایج و بحث</a:t>
            </a:r>
            <a:endParaRPr lang="en-US" sz="135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78" y="860669"/>
            <a:ext cx="392873" cy="388147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6675" y="5627595"/>
            <a:ext cx="9077325" cy="2874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fa-IR" sz="150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پایان نامه:           بررسی وضعیت رقابت پذیر ی در دانشگاه های غیر دولتی – غیر انتفاعی بر اساس مدل پورتر</a:t>
            </a:r>
            <a:endParaRPr lang="en-US" sz="150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32" name="Folded Corner 31"/>
          <p:cNvSpPr/>
          <p:nvPr/>
        </p:nvSpPr>
        <p:spPr>
          <a:xfrm>
            <a:off x="66675" y="5225935"/>
            <a:ext cx="447675" cy="40166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rtl="0"/>
            <a:r>
              <a:rPr lang="fa-IR" sz="150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10</a:t>
            </a:r>
            <a:endParaRPr lang="en-US" sz="150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5" y="2578125"/>
            <a:ext cx="4819650" cy="295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876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297" y="1724434"/>
            <a:ext cx="8956082" cy="3695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7175" indent="-257175" defTabSz="685800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>
                <a:solidFill>
                  <a:srgbClr val="4472C4"/>
                </a:solidFill>
                <a:latin typeface="Calibri"/>
                <a:cs typeface="B Nazanin" pitchFamily="2" charset="-78"/>
              </a:rPr>
              <a:t>جمع بندی نتایج فرضیه ها</a:t>
            </a:r>
            <a:endParaRPr lang="fa-IR" sz="1500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  <a:p>
            <a:pPr defTabSz="685800" rtl="0">
              <a:lnSpc>
                <a:spcPct val="150000"/>
              </a:lnSpc>
              <a:tabLst>
                <a:tab pos="3700463" algn="l"/>
              </a:tabLst>
            </a:pPr>
            <a:r>
              <a:rPr lang="fa-IR" sz="15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                    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</a:rPr>
              <a:t>H</a:t>
            </a:r>
            <a:r>
              <a:rPr lang="en-US" sz="788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 </a:t>
            </a:r>
            <a:r>
              <a:rPr lang="fa-IR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 وضعیت </a:t>
            </a:r>
            <a:r>
              <a:rPr lang="fa-IR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مناسبی دارد </a:t>
            </a:r>
            <a:r>
              <a:rPr lang="fa-IR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μ</a:t>
            </a:r>
            <a:r>
              <a:rPr lang="en-US" sz="825" dirty="0">
                <a:solidFill>
                  <a:srgbClr val="111122"/>
                </a:solidFill>
                <a:latin typeface="Times New Roman"/>
                <a:ea typeface="Calibri"/>
                <a:cs typeface="B Nazanin" pitchFamily="2" charset="-78"/>
              </a:rPr>
              <a:t> </a:t>
            </a:r>
            <a:r>
              <a:rPr lang="en-US" sz="825" b="1" dirty="0">
                <a:solidFill>
                  <a:srgbClr val="111122"/>
                </a:solidFill>
                <a:latin typeface="Times New Roman"/>
                <a:ea typeface="Calibri"/>
                <a:cs typeface="B Nazanin" pitchFamily="2" charset="-78"/>
              </a:rPr>
              <a:t>≥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3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) </a:t>
            </a:r>
            <a:endParaRPr lang="en-US" sz="1500" dirty="0">
              <a:solidFill>
                <a:srgbClr val="000000"/>
              </a:solidFill>
              <a:latin typeface="B Nazanin"/>
              <a:ea typeface="Calibri"/>
              <a:cs typeface="B Nazanin" pitchFamily="2" charset="-78"/>
            </a:endParaRPr>
          </a:p>
          <a:p>
            <a:pPr defTabSz="685800" rtl="0">
              <a:lnSpc>
                <a:spcPct val="150000"/>
              </a:lnSpc>
              <a:spcAft>
                <a:spcPts val="750"/>
              </a:spcAft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  </a:t>
            </a:r>
            <a:r>
              <a:rPr lang="fa-IR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                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                        H</a:t>
            </a:r>
            <a:r>
              <a:rPr lang="en-US" sz="788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   </a:t>
            </a:r>
            <a:r>
              <a:rPr lang="fa-IR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وضعیت </a:t>
            </a:r>
            <a:r>
              <a:rPr lang="fa-IR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مناسبی ندارد</a:t>
            </a:r>
            <a:r>
              <a:rPr lang="fa-IR" sz="1500" dirty="0">
                <a:solidFill>
                  <a:srgbClr val="000000"/>
                </a:solidFill>
                <a:latin typeface="B Nazanin"/>
                <a:ea typeface="Calibri"/>
                <a:cs typeface="B Nazanin" pitchFamily="2" charset="-78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μ</a:t>
            </a:r>
            <a:r>
              <a:rPr lang="en-US" sz="825" b="1" dirty="0">
                <a:solidFill>
                  <a:srgbClr val="111122"/>
                </a:solidFill>
                <a:latin typeface="Times New Roman"/>
                <a:ea typeface="Calibri"/>
                <a:cs typeface="B Nazanin" pitchFamily="2" charset="-78"/>
              </a:rPr>
              <a:t>&lt;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3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B Nazanin"/>
              </a:rPr>
              <a:t>)</a:t>
            </a:r>
            <a:endParaRPr lang="en-US" sz="1500" dirty="0">
              <a:solidFill>
                <a:srgbClr val="000000"/>
              </a:solidFill>
              <a:latin typeface="B Nazanin"/>
              <a:ea typeface="Calibri"/>
            </a:endParaRPr>
          </a:p>
          <a:p>
            <a:pPr defTabSz="685800">
              <a:lnSpc>
                <a:spcPct val="150000"/>
              </a:lnSpc>
            </a:pPr>
            <a:r>
              <a:rPr lang="fa-IR" sz="15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                </a:t>
            </a:r>
          </a:p>
          <a:p>
            <a:pPr defTabSz="685800">
              <a:lnSpc>
                <a:spcPct val="150000"/>
              </a:lnSpc>
            </a:pPr>
            <a:r>
              <a:rPr lang="fa-IR" sz="15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                                                        </a:t>
            </a:r>
            <a:endParaRPr lang="fa-IR" sz="1500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  <a:p>
            <a:pPr defTabSz="685800"/>
            <a:endParaRPr lang="fa-I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35263" y="831079"/>
            <a:ext cx="848533" cy="80470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25" y="837237"/>
            <a:ext cx="464438" cy="4115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07" y="814140"/>
            <a:ext cx="724093" cy="4346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41" y="860668"/>
            <a:ext cx="496676" cy="3881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80" y="852657"/>
            <a:ext cx="582215" cy="4860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78" y="854480"/>
            <a:ext cx="528896" cy="3943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01580" y="860669"/>
            <a:ext cx="615717" cy="7313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99278" y="1378423"/>
            <a:ext cx="1220321" cy="346013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a-IR" sz="135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نتایج و بحث</a:t>
            </a:r>
            <a:endParaRPr lang="en-US" sz="135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78" y="860669"/>
            <a:ext cx="392873" cy="388147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6675" y="5627595"/>
            <a:ext cx="9077325" cy="2874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fa-IR" sz="150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پایان نامه:           بررسی وضعیت رقابت پذیر ی در دانشگاه های غیر دولتی – غیر انتفاعی بر اساس مدل پورتر</a:t>
            </a:r>
            <a:endParaRPr lang="en-US" sz="150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32" name="Folded Corner 31"/>
          <p:cNvSpPr/>
          <p:nvPr/>
        </p:nvSpPr>
        <p:spPr>
          <a:xfrm>
            <a:off x="66675" y="5225935"/>
            <a:ext cx="447675" cy="40166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rtl="0"/>
            <a:r>
              <a:rPr lang="fa-IR" sz="150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17</a:t>
            </a:r>
            <a:endParaRPr lang="en-US" sz="150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4" y="2376770"/>
            <a:ext cx="5848350" cy="284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089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297" y="1724434"/>
            <a:ext cx="8956082" cy="3695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7175" indent="-257175" defTabSz="685800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>
                <a:solidFill>
                  <a:srgbClr val="4472C4"/>
                </a:solidFill>
                <a:latin typeface="Calibri"/>
                <a:cs typeface="B Nazanin" pitchFamily="2" charset="-78"/>
              </a:rPr>
              <a:t>آزمون فریدمن و رتبه بندی عوامل شش گانه ی پورتر</a:t>
            </a:r>
          </a:p>
          <a:p>
            <a:pPr marL="257175" indent="-257175" defTabSz="685800">
              <a:lnSpc>
                <a:spcPct val="150000"/>
              </a:lnSpc>
              <a:buFont typeface="Wingdings" pitchFamily="2" charset="2"/>
              <a:buChar char="v"/>
            </a:pPr>
            <a:endParaRPr lang="fa-IR" b="1" dirty="0">
              <a:solidFill>
                <a:srgbClr val="4472C4"/>
              </a:solidFill>
              <a:latin typeface="Calibri"/>
              <a:cs typeface="B Nazanin" pitchFamily="2" charset="-78"/>
            </a:endParaRPr>
          </a:p>
          <a:p>
            <a:pPr defTabSz="685800">
              <a:lnSpc>
                <a:spcPct val="115000"/>
              </a:lnSpc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</a:rPr>
              <a:t>H</a:t>
            </a:r>
            <a:r>
              <a:rPr lang="en-US" sz="788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fa-IR" sz="1500" dirty="0">
                <a:solidFill>
                  <a:srgbClr val="000000"/>
                </a:solidFill>
                <a:latin typeface="Calibri"/>
                <a:ea typeface="Calibri"/>
                <a:cs typeface="Arial" panose="020B0604020202020204" pitchFamily="34" charset="0"/>
              </a:rPr>
              <a:t>:  </a:t>
            </a:r>
            <a:r>
              <a:rPr lang="fa-IR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عوامل موثر بر رقابت­پذیری  دارای ارزش یکسانی هستند</a:t>
            </a:r>
            <a:endParaRPr lang="en-US" sz="1500" dirty="0">
              <a:solidFill>
                <a:srgbClr val="000000"/>
              </a:solidFill>
              <a:latin typeface="B Nazanin"/>
              <a:ea typeface="Calibri"/>
              <a:cs typeface="B Nazanin" pitchFamily="2" charset="-78"/>
            </a:endParaRPr>
          </a:p>
          <a:p>
            <a:pPr defTabSz="685800">
              <a:lnSpc>
                <a:spcPct val="150000"/>
              </a:lnSpc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Calibri"/>
              </a:rPr>
              <a:t>H</a:t>
            </a:r>
            <a:r>
              <a:rPr lang="en-US" sz="788" dirty="0">
                <a:solidFill>
                  <a:srgbClr val="000000"/>
                </a:solidFill>
                <a:latin typeface="Times New Roman"/>
                <a:ea typeface="Calibri"/>
              </a:rPr>
              <a:t>1</a:t>
            </a:r>
            <a:r>
              <a:rPr lang="fa-IR" sz="1500" dirty="0">
                <a:solidFill>
                  <a:srgbClr val="000000"/>
                </a:solidFill>
                <a:latin typeface="Calibri"/>
                <a:ea typeface="Calibri"/>
                <a:cs typeface="Arial" panose="020B0604020202020204" pitchFamily="34" charset="0"/>
              </a:rPr>
              <a:t>:  </a:t>
            </a:r>
            <a:r>
              <a:rPr lang="fa-IR" sz="15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عوامل موثر بر رقابت­پذیری دارای ارزش یکسانی نیستند.</a:t>
            </a:r>
            <a:endParaRPr lang="en-US" sz="1500" dirty="0">
              <a:solidFill>
                <a:srgbClr val="000000"/>
              </a:solidFill>
              <a:latin typeface="B Nazanin"/>
              <a:ea typeface="Calibri"/>
              <a:cs typeface="B Nazanin" pitchFamily="2" charset="-78"/>
            </a:endParaRPr>
          </a:p>
          <a:p>
            <a:pPr defTabSz="685800">
              <a:lnSpc>
                <a:spcPct val="150000"/>
              </a:lnSpc>
            </a:pPr>
            <a:endParaRPr lang="fa-IR" sz="1500" b="1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  <a:p>
            <a:pPr defTabSz="685800"/>
            <a:endParaRPr lang="fa-I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35263" y="831079"/>
            <a:ext cx="848533" cy="80470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25" y="837237"/>
            <a:ext cx="464438" cy="4115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07" y="814140"/>
            <a:ext cx="724093" cy="4346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41" y="860668"/>
            <a:ext cx="496676" cy="3881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80" y="852657"/>
            <a:ext cx="582215" cy="4860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78" y="854480"/>
            <a:ext cx="528896" cy="3943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01580" y="860669"/>
            <a:ext cx="615717" cy="7313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99278" y="1378423"/>
            <a:ext cx="1220321" cy="346013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a-IR" sz="135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نتایج و بحث</a:t>
            </a:r>
            <a:endParaRPr lang="en-US" sz="135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78" y="860669"/>
            <a:ext cx="392873" cy="388147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6675" y="5627595"/>
            <a:ext cx="9077325" cy="2874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fa-IR" sz="150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پایان نامه:           بررسی وضعیت رقابت پذیر ی در دانشگاه های غیر دولتی – غیر انتفاعی بر اساس مدل پورتر</a:t>
            </a:r>
            <a:endParaRPr lang="en-US" sz="150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32" name="Folded Corner 31"/>
          <p:cNvSpPr/>
          <p:nvPr/>
        </p:nvSpPr>
        <p:spPr>
          <a:xfrm>
            <a:off x="66675" y="5225935"/>
            <a:ext cx="447675" cy="40166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rtl="0"/>
            <a:r>
              <a:rPr lang="fa-IR" sz="150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18</a:t>
            </a:r>
            <a:endParaRPr lang="en-US" sz="150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1" y="2137243"/>
            <a:ext cx="3905250" cy="312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041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297" y="1815201"/>
            <a:ext cx="8956082" cy="3695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defTabSz="685800"/>
            <a:r>
              <a:rPr lang="fa-IR" sz="105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**</a:t>
            </a:r>
            <a:r>
              <a:rPr lang="fa-IR" sz="105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 همبستگی در سطح معناداری (0.01).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  <a:p>
            <a:pPr algn="l" defTabSz="685800"/>
            <a:r>
              <a:rPr lang="fa-IR" sz="105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*.</a:t>
            </a:r>
            <a:r>
              <a:rPr lang="fa-IR" sz="105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همبستگی در سطح معناداری (0.05).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35263" y="831079"/>
            <a:ext cx="848533" cy="80470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25" y="837237"/>
            <a:ext cx="464438" cy="4115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07" y="814140"/>
            <a:ext cx="724093" cy="4346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41" y="860668"/>
            <a:ext cx="496676" cy="3881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80" y="852657"/>
            <a:ext cx="582215" cy="4860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78" y="854480"/>
            <a:ext cx="528896" cy="3943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01580" y="860669"/>
            <a:ext cx="615717" cy="7313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99278" y="1358252"/>
            <a:ext cx="1220321" cy="346013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a-IR" sz="135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نتایج و بحث</a:t>
            </a:r>
            <a:endParaRPr lang="en-US" sz="135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78" y="860669"/>
            <a:ext cx="392873" cy="388147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6675" y="5627595"/>
            <a:ext cx="9077325" cy="2874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fa-IR" sz="150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پایان نامه:           بررسی وضعیت رقابت پذیر ی در دانشگاه های غیر دولتی – غیر انتفاعی بر اساس مدل پورتر</a:t>
            </a:r>
            <a:endParaRPr lang="en-US" sz="150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32" name="Folded Corner 31"/>
          <p:cNvSpPr/>
          <p:nvPr/>
        </p:nvSpPr>
        <p:spPr>
          <a:xfrm>
            <a:off x="66675" y="5225935"/>
            <a:ext cx="447675" cy="40166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rtl="0"/>
            <a:r>
              <a:rPr lang="fa-IR" sz="150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19</a:t>
            </a:r>
            <a:endParaRPr lang="en-US" sz="150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210100"/>
              </p:ext>
            </p:extLst>
          </p:nvPr>
        </p:nvGraphicFramePr>
        <p:xfrm>
          <a:off x="565874" y="1884721"/>
          <a:ext cx="4485079" cy="3451158"/>
        </p:xfrm>
        <a:graphic>
          <a:graphicData uri="http://schemas.openxmlformats.org/drawingml/2006/table">
            <a:tbl>
              <a:tblPr rtl="1" firstRow="1" firstCol="1" bandRow="1"/>
              <a:tblGrid>
                <a:gridCol w="427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8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1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6918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اقدامات شانس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عملکرد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دولت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شرایط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تقاضا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صنایع­ و نهادهای مرتبط و پشتیبان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استراتژی،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ساختار و رقابت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عوامل درونی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ضریب همبستگی پیرسون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بین عوامل رقابت پذیری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64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0.950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0.350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0.690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0.680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 smtClean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0.782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ضریب پیرسون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سطح </a:t>
                      </a:r>
                      <a:r>
                        <a:rPr lang="fa-IR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معناداری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عوامل درونی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0.053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0.664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0.467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0.679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0.735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0.782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ضریب پیرسون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سطح معناداری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استراتزی،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ساختار و رقابت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013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0.106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0.384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0.608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0.685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0.735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0.680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ضریب پیرسون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سطح معناداری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صنایع و نهادهای مرتبط و پشتیبان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013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0.105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0.386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0.606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0.685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0.679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0.690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ضریب پیرسون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سطح معناداری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شرایط تقاضا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4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0.291</a:t>
                      </a:r>
                      <a:r>
                        <a:rPr lang="fa-IR" sz="11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ea typeface="Calibri"/>
                          <a:cs typeface="B Nazanin" pitchFamily="2" charset="-78"/>
                        </a:rPr>
                        <a:t>0/015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0.606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0.608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0.467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0.358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ضریب پیرسون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سطح معناداری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دولت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013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 </a:t>
                      </a: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0.291</a:t>
                      </a:r>
                      <a:r>
                        <a:rPr lang="fa-IR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*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0.015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0.105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0.386</a:t>
                      </a: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0.106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0.384</a:t>
                      </a: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0.053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0.664</a:t>
                      </a: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0.008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0.950</a:t>
                      </a: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ضریب پیرسون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سطح </a:t>
                      </a:r>
                      <a:r>
                        <a:rPr lang="fa-IR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معناداری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ea typeface="Calibri"/>
                          <a:cs typeface="B Nazanin" pitchFamily="2" charset="-78"/>
                        </a:rPr>
                        <a:t>شانس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B Nazanin"/>
                        <a:ea typeface="Calibri"/>
                        <a:cs typeface="B Nazanin" pitchFamily="2" charset="-78"/>
                      </a:endParaRPr>
                    </a:p>
                  </a:txBody>
                  <a:tcPr marL="38698" marR="3869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" name="Picture 17" descr="C:\Users\HP\Desktop\مدل اصلاح شده ی پورتر 3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52" y="2250105"/>
            <a:ext cx="3640791" cy="3318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246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کاربرد آنالیز واریانس در پژوهش نوعی</a:t>
            </a:r>
            <a:br>
              <a:rPr lang="fa-IR" sz="2800" dirty="0" smtClean="0"/>
            </a:br>
            <a:r>
              <a:rPr lang="fa-IR" sz="2800" dirty="0" smtClean="0"/>
              <a:t>( بررسی  اثر دانشکده محل تحصیل بر عوامل فردی و محیطی 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90"/>
            <a:ext cx="8058150" cy="524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بررسی روشهای نمونه گیری در پژوهشهای حوزه علوم انسانی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کاربردها و ایرادات اصلی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58200" cy="45688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latin typeface="Arial"/>
                <a:cs typeface="B Nazanin"/>
              </a:rPr>
              <a:t>نمونه اول: نظر سنجی از اعضای هیأت علمی دانشگاه علامه طباطبایی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638800"/>
          </a:xfrm>
        </p:spPr>
        <p:txBody>
          <a:bodyPr>
            <a:normAutofit/>
          </a:bodyPr>
          <a:lstStyle/>
          <a:p>
            <a:pPr lvl="0" algn="just" rtl="1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1800" dirty="0" smtClean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جامعه </a:t>
            </a:r>
            <a:r>
              <a:rPr lang="ar-SA" sz="18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آماری </a:t>
            </a:r>
            <a:r>
              <a:rPr lang="fa-IR" sz="1800" dirty="0" smtClean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تمامی </a:t>
            </a:r>
            <a:r>
              <a:rPr lang="ar-SA" sz="1800" dirty="0" smtClean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اعضای </a:t>
            </a:r>
            <a:r>
              <a:rPr lang="ar-SA" sz="18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هیأت علمی دانشگاه</a:t>
            </a:r>
            <a:r>
              <a:rPr lang="fa-IR" sz="18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 علامه طباطبایی</a:t>
            </a:r>
            <a:r>
              <a:rPr lang="ar-SA" sz="18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 </a:t>
            </a:r>
            <a:endParaRPr lang="fa-IR" sz="1800" dirty="0" smtClean="0">
              <a:solidFill>
                <a:srgbClr val="000000"/>
              </a:solidFill>
              <a:latin typeface="Calibri"/>
              <a:ea typeface="Calibri"/>
              <a:cs typeface="B Nazanin" pitchFamily="2" charset="-78"/>
            </a:endParaRPr>
          </a:p>
          <a:p>
            <a:pPr lvl="0" algn="just" rtl="1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1800" dirty="0" smtClean="0">
                <a:solidFill>
                  <a:srgbClr val="C00000"/>
                </a:solidFill>
                <a:ea typeface="Calibri"/>
                <a:cs typeface="B Nazanin" pitchFamily="2" charset="-78"/>
              </a:rPr>
              <a:t>حجم </a:t>
            </a:r>
            <a:r>
              <a:rPr lang="ar-SA" sz="1800" dirty="0">
                <a:solidFill>
                  <a:srgbClr val="C00000"/>
                </a:solidFill>
                <a:ea typeface="Calibri"/>
                <a:cs typeface="B Nazanin" pitchFamily="2" charset="-78"/>
              </a:rPr>
              <a:t>جامعه </a:t>
            </a:r>
            <a:r>
              <a:rPr lang="ar-SA" sz="1800" dirty="0">
                <a:solidFill>
                  <a:prstClr val="black"/>
                </a:solidFill>
                <a:ea typeface="Calibri"/>
                <a:cs typeface="B Nazanin" pitchFamily="2" charset="-78"/>
              </a:rPr>
              <a:t>500 نفر می باشد</a:t>
            </a:r>
            <a:r>
              <a:rPr lang="en-US" sz="1800" dirty="0">
                <a:solidFill>
                  <a:prstClr val="black"/>
                </a:solidFill>
                <a:ea typeface="Calibri"/>
                <a:cs typeface="B Nazanin" pitchFamily="2" charset="-78"/>
              </a:rPr>
              <a:t>.</a:t>
            </a:r>
            <a:r>
              <a:rPr lang="ar-SA" sz="1800" dirty="0">
                <a:solidFill>
                  <a:prstClr val="black"/>
                </a:solidFill>
                <a:ea typeface="Calibri"/>
                <a:cs typeface="B Nazanin" pitchFamily="2" charset="-78"/>
              </a:rPr>
              <a:t> </a:t>
            </a:r>
            <a:endParaRPr lang="fa-IR" sz="1800" dirty="0">
              <a:solidFill>
                <a:prstClr val="black"/>
              </a:solidFill>
              <a:ea typeface="Calibri"/>
              <a:cs typeface="B Nazanin" pitchFamily="2" charset="-78"/>
            </a:endParaRPr>
          </a:p>
          <a:p>
            <a:pPr lvl="0" algn="just" rtl="1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800" dirty="0" smtClean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به </a:t>
            </a:r>
            <a:r>
              <a:rPr lang="fa-IR" sz="1800" dirty="0">
                <a:solidFill>
                  <a:srgbClr val="000000"/>
                </a:solidFill>
                <a:latin typeface="Times New Roman"/>
                <a:ea typeface="Calibri"/>
                <a:cs typeface="B Nazanin" pitchFamily="2" charset="-78"/>
              </a:rPr>
              <a:t>علت پراکندگی دانشکده های دانشگاه علامه طباطبایی </a:t>
            </a:r>
            <a:r>
              <a:rPr lang="ar-SA" sz="18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شیوه نمونه گیری به صورت احتمالی (</a:t>
            </a:r>
            <a:r>
              <a:rPr lang="fa-IR" sz="18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خوشه ای</a:t>
            </a:r>
            <a:r>
              <a:rPr lang="ar-SA" sz="18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 دو مرحله ای) </a:t>
            </a:r>
            <a:r>
              <a:rPr lang="fa-IR" sz="18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است</a:t>
            </a:r>
            <a:r>
              <a:rPr lang="fa-IR" sz="1800" dirty="0" smtClean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.</a:t>
            </a:r>
            <a:endParaRPr lang="fa-IR" sz="1800" dirty="0">
              <a:solidFill>
                <a:srgbClr val="000000"/>
              </a:solidFill>
              <a:latin typeface="Calibri"/>
              <a:ea typeface="Calibri"/>
              <a:cs typeface="B Nazanin" pitchFamily="2" charset="-78"/>
            </a:endParaRPr>
          </a:p>
          <a:p>
            <a:pPr lvl="0" algn="just" rtl="1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1800" dirty="0" smtClean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حجم </a:t>
            </a:r>
            <a:r>
              <a:rPr lang="ar-SA" sz="18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نمونه</a:t>
            </a:r>
            <a:r>
              <a:rPr lang="fa-IR" sz="18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:</a:t>
            </a:r>
            <a:r>
              <a:rPr lang="ar-SA" sz="1800" dirty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 با میزان اطمینان 95 درصد و خطای معیار 10 درصد طبق جدول مورگان برابر 81 نفر می </a:t>
            </a:r>
            <a:r>
              <a:rPr lang="ar-SA" sz="1800" dirty="0" smtClean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باشد</a:t>
            </a:r>
            <a:r>
              <a:rPr lang="fa-IR" sz="1800" dirty="0" smtClean="0">
                <a:solidFill>
                  <a:srgbClr val="000000"/>
                </a:solidFill>
                <a:latin typeface="Calibri"/>
                <a:ea typeface="Calibri"/>
                <a:cs typeface="B Nazanin" pitchFamily="2" charset="-78"/>
              </a:rPr>
              <a:t>.</a:t>
            </a:r>
            <a:endParaRPr lang="en-US" sz="1800" dirty="0">
              <a:cs typeface="B Nazanin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1397/7/1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E27C1-98E3-40C9-B66B-645009A33282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9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718"/>
            <a:ext cx="8763000" cy="761682"/>
          </a:xfrm>
        </p:spPr>
        <p:txBody>
          <a:bodyPr>
            <a:normAutofit/>
          </a:bodyPr>
          <a:lstStyle/>
          <a:p>
            <a:pPr algn="ctr" rtl="1"/>
            <a:r>
              <a:rPr lang="fa-IR" sz="3200" b="1" dirty="0">
                <a:latin typeface="Calibri"/>
                <a:ea typeface="Calibri"/>
                <a:cs typeface="B Nazanin"/>
              </a:rPr>
              <a:t>تعداد عناصر جامعه آماری و نمونه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1524000"/>
          <a:ext cx="8763000" cy="4495800"/>
        </p:xfrm>
        <a:graphic>
          <a:graphicData uri="http://schemas.openxmlformats.org/drawingml/2006/table">
            <a:tbl>
              <a:tblPr rtl="1" firstRow="1" firstCol="1" bandRow="1"/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395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B Nazanin"/>
                        </a:rPr>
                        <a:t>دانشکده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B Nazanin"/>
                        </a:rPr>
                        <a:t>تعداد اعضای هیأت علمی (حجم جامعه)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Calibri"/>
                          <a:ea typeface="Calibri"/>
                          <a:cs typeface="B Nazanin"/>
                        </a:rPr>
                        <a:t>تعداد اعضای هیأت علمی نمونه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Calibri"/>
                          <a:ea typeface="Calibri"/>
                          <a:cs typeface="B Nazanin"/>
                        </a:rPr>
                        <a:t>مدیریت وحسابداری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Calibri"/>
                          <a:ea typeface="Calibri"/>
                          <a:cs typeface="B Nazanin"/>
                        </a:rPr>
                        <a:t>75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Arial"/>
                          <a:ea typeface="Calibri"/>
                          <a:cs typeface="B Nazanin"/>
                        </a:rPr>
                        <a:t>25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B Nazanin"/>
                        </a:rPr>
                        <a:t>علوم تربیتی و روان شناسی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B Nazanin"/>
                        </a:rPr>
                        <a:t>42 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Arial"/>
                          <a:ea typeface="Calibri"/>
                          <a:cs typeface="B Nazanin"/>
                        </a:rPr>
                        <a:t>14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Calibri"/>
                          <a:ea typeface="Calibri"/>
                          <a:cs typeface="B Nazanin"/>
                        </a:rPr>
                        <a:t>حقوق و علوم سیاسی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B Nazanin"/>
                        </a:rPr>
                        <a:t>65 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B Nazanin"/>
                        </a:rPr>
                        <a:t>21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Calibri"/>
                          <a:ea typeface="Calibri"/>
                          <a:cs typeface="B Nazanin"/>
                        </a:rPr>
                        <a:t>علوم اجتماعی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Calibri"/>
                          <a:ea typeface="Calibri"/>
                          <a:cs typeface="B Nazanin"/>
                        </a:rPr>
                        <a:t>43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Calibri"/>
                          <a:ea typeface="Calibri"/>
                          <a:cs typeface="B Nazanin"/>
                        </a:rPr>
                        <a:t>14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Calibri"/>
                          <a:ea typeface="Calibri"/>
                          <a:cs typeface="B Nazanin"/>
                        </a:rPr>
                        <a:t>علوم ارتباطات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Calibri"/>
                          <a:ea typeface="Calibri"/>
                          <a:cs typeface="B Nazanin"/>
                        </a:rPr>
                        <a:t>21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Calibri"/>
                          <a:ea typeface="Calibri"/>
                          <a:cs typeface="B Nazanin"/>
                        </a:rPr>
                        <a:t>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B Nazanin"/>
                        </a:rPr>
                        <a:t>مجموع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Calibri"/>
                          <a:ea typeface="Calibri"/>
                          <a:cs typeface="B Nazanin"/>
                        </a:rPr>
                        <a:t>246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B Nazanin"/>
                        </a:rPr>
                        <a:t>81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1397/7/1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E27C1-98E3-40C9-B66B-645009A33282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7800"/>
            <a:ext cx="8077200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نقش انواع نمونه گیری ها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8001000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نقش انواع نمونه گیری ها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 معرفی عوامل، مؤلفه ها و متغیرهای مؤثر بر مسئله تحقیق </a:t>
            </a:r>
          </a:p>
          <a:p>
            <a:endParaRPr lang="fa-IR" dirty="0"/>
          </a:p>
          <a:p>
            <a:r>
              <a:rPr lang="fa-IR" dirty="0" smtClean="0"/>
              <a:t>معرفی نوع و شکل رابطه بین متغیرهای تحقیق</a:t>
            </a:r>
          </a:p>
          <a:p>
            <a:endParaRPr lang="fa-IR" dirty="0"/>
          </a:p>
          <a:p>
            <a:r>
              <a:rPr lang="fa-IR" dirty="0" smtClean="0"/>
              <a:t>مدل مفهومی ارتباط مستقیمی با مراحل تحقیق ندارد.</a:t>
            </a:r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مدل </a:t>
            </a:r>
            <a:r>
              <a:rPr lang="fa-IR" dirty="0" smtClean="0"/>
              <a:t>( چارچوب) مفهومی و </a:t>
            </a:r>
            <a:r>
              <a:rPr lang="fa-IR" dirty="0"/>
              <a:t>نقش آن در تحقیق </a:t>
            </a:r>
          </a:p>
        </p:txBody>
      </p:sp>
    </p:spTree>
    <p:extLst>
      <p:ext uri="{BB962C8B-B14F-4D97-AF65-F5344CB8AC3E}">
        <p14:creationId xmlns:p14="http://schemas.microsoft.com/office/powerpoint/2010/main" val="189660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مثالی از یک مدل مفهومی</a:t>
            </a:r>
            <a:br>
              <a:rPr lang="fa-IR" dirty="0" smtClean="0"/>
            </a:br>
            <a:r>
              <a:rPr lang="fa-IR" dirty="0" smtClean="0"/>
              <a:t>( عوامل مؤثر بر رتبه بندی گروههای آموزشی) </a:t>
            </a:r>
            <a:endParaRPr lang="fa-I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5715000" cy="42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7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/>
              <a:t>مثالی از یک مدل </a:t>
            </a:r>
            <a:r>
              <a:rPr lang="fa-IR" sz="2800" b="1" dirty="0" smtClean="0"/>
              <a:t>مفهومی</a:t>
            </a: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400" dirty="0" smtClean="0"/>
              <a:t>(</a:t>
            </a:r>
            <a:r>
              <a:rPr lang="ar-SA" sz="2400" b="1" dirty="0">
                <a:latin typeface="Calibri"/>
                <a:ea typeface="Calibri"/>
                <a:cs typeface="B Lotus"/>
              </a:rPr>
              <a:t>ارزيابي مؤلفه‌هاي دانشگاه کارآفرين: مطالعه موردي دانشگاه‌هاي غرب </a:t>
            </a:r>
            <a:r>
              <a:rPr lang="ar-SA" sz="2400" b="1" dirty="0" smtClean="0">
                <a:latin typeface="Calibri"/>
                <a:ea typeface="Calibri"/>
                <a:cs typeface="B Lotus"/>
              </a:rPr>
              <a:t>کشور</a:t>
            </a:r>
            <a:r>
              <a:rPr lang="en-US" sz="2400" b="1" dirty="0">
                <a:latin typeface="Calibri"/>
                <a:ea typeface="Calibri"/>
                <a:cs typeface="B Lotus"/>
              </a:rPr>
              <a:t>(</a:t>
            </a:r>
            <a:r>
              <a:rPr lang="en-US" sz="2000" dirty="0">
                <a:latin typeface="Calibri"/>
                <a:ea typeface="Calibri"/>
                <a:cs typeface="Arial"/>
              </a:rPr>
              <a:t/>
            </a:r>
            <a:br>
              <a:rPr lang="en-US" sz="2000" dirty="0">
                <a:latin typeface="Calibri"/>
                <a:ea typeface="Calibri"/>
                <a:cs typeface="Arial"/>
              </a:rPr>
            </a:br>
            <a:endParaRPr lang="fa-IR" sz="32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057400"/>
            <a:ext cx="662368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3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مدل مفهومی و اهمیت آن در تعیین رویکرد کمّی </a:t>
            </a:r>
            <a:endParaRPr lang="fa-I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302748"/>
              </p:ext>
            </p:extLst>
          </p:nvPr>
        </p:nvGraphicFramePr>
        <p:xfrm>
          <a:off x="2590800" y="3048000"/>
          <a:ext cx="4572000" cy="2992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نوع مدل مفهومی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هدف</a:t>
                      </a:r>
                      <a:r>
                        <a:rPr lang="fa-IR" baseline="0" dirty="0" smtClean="0"/>
                        <a:t> از انتخاب مدل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نوع تحلیل</a:t>
                      </a:r>
                      <a:r>
                        <a:rPr lang="fa-IR" baseline="0" dirty="0" smtClean="0"/>
                        <a:t> 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اقتباسی 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کاریرد</a:t>
                      </a:r>
                      <a:r>
                        <a:rPr lang="fa-IR" sz="1600" baseline="0" dirty="0" smtClean="0"/>
                        <a:t> در یک مسئله پژوهشی کاملاً مشابه 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تأییدی </a:t>
                      </a:r>
                      <a:endParaRPr lang="fa-I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نیمه اقتباسی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کاربرد در یک مسئله  تقریباً مشابه 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اکتشافی</a:t>
                      </a:r>
                      <a:r>
                        <a:rPr lang="fa-IR" sz="1600" baseline="0" dirty="0" smtClean="0"/>
                        <a:t> </a:t>
                      </a:r>
                      <a:endParaRPr lang="fa-I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محقق ساخته 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کاربرد در یک مسئله جدید 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اکتشافی</a:t>
                      </a:r>
                      <a:r>
                        <a:rPr lang="fa-IR" sz="1600" baseline="0" dirty="0" smtClean="0"/>
                        <a:t> </a:t>
                      </a:r>
                      <a:endParaRPr lang="fa-I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محقق ساخته 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طراحی مدل 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اکتشافی</a:t>
                      </a:r>
                      <a:r>
                        <a:rPr lang="fa-IR" sz="1600" baseline="0" dirty="0" smtClean="0"/>
                        <a:t> </a:t>
                      </a:r>
                      <a:endParaRPr lang="fa-I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4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452054"/>
              </p:ext>
            </p:extLst>
          </p:nvPr>
        </p:nvGraphicFramePr>
        <p:xfrm>
          <a:off x="929640" y="2743200"/>
          <a:ext cx="7076440" cy="3444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1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0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هدف</a:t>
                      </a:r>
                      <a:r>
                        <a:rPr lang="fa-IR" baseline="0" dirty="0" smtClean="0"/>
                        <a:t> اصلی </a:t>
                      </a:r>
                      <a:r>
                        <a:rPr lang="fa-IR" dirty="0" smtClean="0"/>
                        <a:t>پژوهش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روش آماری</a:t>
                      </a:r>
                      <a:r>
                        <a:rPr lang="fa-IR" baseline="0" dirty="0" smtClean="0"/>
                        <a:t> مناسب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ابزار پژوهش پیشنهادی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رویکرد پژوهش</a:t>
                      </a:r>
                      <a:r>
                        <a:rPr lang="fa-IR" baseline="0" dirty="0" smtClean="0"/>
                        <a:t>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مثال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بررسی وضعیت .....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آزمون فرضیه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پرسش نامه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کمّی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400" dirty="0" smtClean="0"/>
                        <a:t>بررسی</a:t>
                      </a:r>
                      <a:r>
                        <a:rPr lang="fa-IR" sz="1400" baseline="0" dirty="0" smtClean="0"/>
                        <a:t> نگرش اعضای هیأت علمی نسبت به آموزش مجازی </a:t>
                      </a:r>
                      <a:endParaRPr lang="fa-I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بررسی اثر .....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تحلیل همبستگی – تحلیل</a:t>
                      </a:r>
                      <a:r>
                        <a:rPr lang="fa-IR" baseline="0" dirty="0" smtClean="0"/>
                        <a:t> علّی – مدل معادلات ساختاری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پرسش نامه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کمّی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400" dirty="0" smtClean="0"/>
                        <a:t>بررسی اثر آموزش مجازی بر کیفیت یادگیری دانشجویان</a:t>
                      </a:r>
                      <a:endParaRPr lang="fa-I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شناسایی عوامل مؤثر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تحلیل عاملی – نحلیل علّی – تحلی</a:t>
                      </a:r>
                      <a:r>
                        <a:rPr lang="fa-IR" baseline="0" dirty="0" smtClean="0"/>
                        <a:t>ل معادلات ساختاری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مصاحبه – پرسش نام</a:t>
                      </a:r>
                      <a:r>
                        <a:rPr lang="fa-IR" baseline="0" dirty="0" smtClean="0"/>
                        <a:t>ه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آمیخته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400" dirty="0" smtClean="0"/>
                        <a:t>شناسایی عوامل مؤثر بر پیاده سازی موفق آموزش مجازی در</a:t>
                      </a:r>
                      <a:r>
                        <a:rPr lang="fa-IR" sz="1400" baseline="0" dirty="0" smtClean="0"/>
                        <a:t> رشته علوم تربیتی </a:t>
                      </a:r>
                      <a:endParaRPr lang="fa-I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هدف پژوهش و </a:t>
            </a:r>
            <a:r>
              <a:rPr lang="fa-IR" sz="4000" dirty="0"/>
              <a:t>اهمیت آن در تعیین رویکرد </a:t>
            </a:r>
            <a:r>
              <a:rPr lang="fa-IR" sz="4000" dirty="0" smtClean="0"/>
              <a:t>کمّی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446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626774"/>
              </p:ext>
            </p:extLst>
          </p:nvPr>
        </p:nvGraphicFramePr>
        <p:xfrm>
          <a:off x="871540" y="2674938"/>
          <a:ext cx="7408860" cy="3688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1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1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862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هدف</a:t>
                      </a:r>
                      <a:r>
                        <a:rPr lang="fa-IR" baseline="0" dirty="0" smtClean="0"/>
                        <a:t> اصلی </a:t>
                      </a:r>
                      <a:r>
                        <a:rPr lang="fa-IR" dirty="0" smtClean="0"/>
                        <a:t>پژوهش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روش آماری</a:t>
                      </a:r>
                      <a:r>
                        <a:rPr lang="fa-IR" baseline="0" dirty="0" smtClean="0"/>
                        <a:t> مناسب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ابزار پژوهش پیشنهادی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رویکرد پژوهش</a:t>
                      </a:r>
                      <a:r>
                        <a:rPr lang="fa-IR" baseline="0" dirty="0" smtClean="0"/>
                        <a:t>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مثال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مدل یابی</a:t>
                      </a:r>
                      <a:r>
                        <a:rPr lang="fa-IR" baseline="0" dirty="0" smtClean="0"/>
                        <a:t>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تحلیل عاملی – تحلیل</a:t>
                      </a:r>
                      <a:r>
                        <a:rPr lang="fa-IR" baseline="0" dirty="0" smtClean="0"/>
                        <a:t> معادلات ساختاری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مصاحبه – پرسش نامه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آمیخته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400" dirty="0" smtClean="0"/>
                        <a:t>طراحی مدل شایستگی</a:t>
                      </a:r>
                      <a:r>
                        <a:rPr lang="fa-IR" sz="1400" baseline="0" dirty="0" smtClean="0"/>
                        <a:t> مدرسین در آموزش مجازی </a:t>
                      </a:r>
                      <a:endParaRPr lang="fa-I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رتبه بندی و گروه</a:t>
                      </a:r>
                      <a:r>
                        <a:rPr lang="fa-IR" baseline="0" dirty="0" smtClean="0"/>
                        <a:t> بندی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تحلیل</a:t>
                      </a:r>
                      <a:r>
                        <a:rPr lang="fa-IR" baseline="0" dirty="0" smtClean="0"/>
                        <a:t> خوشه بندی–</a:t>
                      </a:r>
                    </a:p>
                    <a:p>
                      <a:pPr rtl="1"/>
                      <a:r>
                        <a:rPr lang="fa-IR" baseline="0" dirty="0" smtClean="0"/>
                        <a:t>تحلیل سلسله مراتبی 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فرم گردآوری اطلاعات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کمّی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400" dirty="0" smtClean="0"/>
                        <a:t>رتبه بندی گروههای آموزشی</a:t>
                      </a:r>
                      <a:r>
                        <a:rPr lang="fa-IR" sz="1400" baseline="0" dirty="0" smtClean="0"/>
                        <a:t> دانشگاه </a:t>
                      </a:r>
                      <a:endParaRPr lang="fa-I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اولویت بندی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تحلیل سلسله مراتبی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پرسش نامه و فرم گردآوری اطلاعات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کمّی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400" dirty="0" smtClean="0"/>
                        <a:t>اولویت بندی  عوامل مؤبر بر</a:t>
                      </a:r>
                      <a:r>
                        <a:rPr lang="fa-IR" sz="1400" baseline="0" dirty="0" smtClean="0"/>
                        <a:t> کارایی گروههای آموزشی دانشگاه </a:t>
                      </a:r>
                      <a:endParaRPr lang="fa-I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fa-IR" sz="4000" dirty="0"/>
              <a:t>هدف پژوهش و اهمیت آن در تعیین رویکرد </a:t>
            </a:r>
            <a:r>
              <a:rPr lang="fa-IR" sz="4000" dirty="0" smtClean="0"/>
              <a:t>کمّی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1782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953</TotalTime>
  <Words>2064</Words>
  <Application>Microsoft Office PowerPoint</Application>
  <PresentationFormat>On-screen Show (4:3)</PresentationFormat>
  <Paragraphs>539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Arial Black</vt:lpstr>
      <vt:lpstr>B Lotus</vt:lpstr>
      <vt:lpstr>B Nazanin</vt:lpstr>
      <vt:lpstr>B Titr</vt:lpstr>
      <vt:lpstr>Calibri</vt:lpstr>
      <vt:lpstr>Calibri Light</vt:lpstr>
      <vt:lpstr>Cambria Math</vt:lpstr>
      <vt:lpstr>Candara</vt:lpstr>
      <vt:lpstr>Sakkal Majalla</vt:lpstr>
      <vt:lpstr>Symbol</vt:lpstr>
      <vt:lpstr>Times New Roman</vt:lpstr>
      <vt:lpstr>Wingdings</vt:lpstr>
      <vt:lpstr>Waveform</vt:lpstr>
      <vt:lpstr>Office Theme</vt:lpstr>
      <vt:lpstr>Essential</vt:lpstr>
      <vt:lpstr>PowerPoint Presentation</vt:lpstr>
      <vt:lpstr>مدل سازی و تحلیل آماری  در سایر علوم    (با تأکید بر پژوهشهای حوزه علوم انسانی)</vt:lpstr>
      <vt:lpstr>سرفصل مطالب</vt:lpstr>
      <vt:lpstr>مدل ( چارچوب) مفهومی و نقش آن در تحقیق </vt:lpstr>
      <vt:lpstr>مثالی از یک مدل مفهومی ( عوامل مؤثر بر رتبه بندی گروههای آموزشی) </vt:lpstr>
      <vt:lpstr>مثالی از یک مدل مفهومی (ارزيابي مؤلفه‌هاي دانشگاه کارآفرين: مطالعه موردي دانشگاه‌هاي غرب کشور( </vt:lpstr>
      <vt:lpstr>مدل مفهومی و اهمیت آن در تعیین رویکرد کمّی </vt:lpstr>
      <vt:lpstr>هدف پژوهش و اهمیت آن در تعیین رویکرد کمّی </vt:lpstr>
      <vt:lpstr>هدف پژوهش و اهمیت آن در تعیین رویکرد کمّی </vt:lpstr>
      <vt:lpstr>اثر ویژگی های متغیرهای موجود در مسئله درانتخاب روش کمّی   </vt:lpstr>
      <vt:lpstr>انواع روش های آماری برای بررسی رابطه دو متغیر </vt:lpstr>
      <vt:lpstr>انواع روش های آماری برای بررسی رابطه چند متغیر </vt:lpstr>
      <vt:lpstr>مثالی از انواع متغیرهای تحقیق و نوع آزمون مناسب نقش آن در تحقیق (ارزيابي مؤلفه‌هاي دانشگاه کارآفرين: مطالعه موردي دانشگاه‌هاي غرب کشور(</vt:lpstr>
      <vt:lpstr>تحلیل عاملی چیست؟</vt:lpstr>
      <vt:lpstr>چگونگی تعیین تعداد عامل ها </vt:lpstr>
      <vt:lpstr>نمونه ای از پژوهش با روش تحلیل عاملی </vt:lpstr>
      <vt:lpstr>معیارهای کفایت مدل حاصل از تحلیل عاملی </vt:lpstr>
      <vt:lpstr>جدول مقادیر ویژه و درصد واریانس عوامل</vt:lpstr>
      <vt:lpstr>ضرایب آلفای کرونباخ عوامل و متغیرها</vt:lpstr>
      <vt:lpstr>جدول ضرایب همبستگی متغیرها با عوامل</vt:lpstr>
      <vt:lpstr>تحلیل سلسله مراتبی  ( AHP ،روشی برای تصمیم گیری چندگانه)</vt:lpstr>
      <vt:lpstr>نحوه انجام روش </vt:lpstr>
      <vt:lpstr>ویژگی های  ماتریس مقایسه  </vt:lpstr>
      <vt:lpstr>مثال: ضريب اهميت ملاك‌ها و نشانگرهاي عامل پيامد       (در رتبه‌بندي گروه‌هاي آموزشي( </vt:lpstr>
      <vt:lpstr>مدل استخراج شده از بخش كيفي تحقيق با اعمال ضرایب وزنی AHP (مدل سنجش رتبه‌بندي گروه‌هاي آموزشي دانشگاه‌هاي دولتي ايران)</vt:lpstr>
      <vt:lpstr>تحلیل متغیرهای ترتیبی درپرسشنامه </vt:lpstr>
      <vt:lpstr>مدل مفهومی مورد استفاده ( موضوع رقابت پذیری دانشگاهها)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کاربرد آنالیز واریانس در پژوهش نوعی ( بررسی  اثر دانشکده محل تحصیل بر عوامل فردی و محیطی )</vt:lpstr>
      <vt:lpstr>بررسی روشهای نمونه گیری در پژوهشهای حوزه علوم انسانی  </vt:lpstr>
      <vt:lpstr>نمونه اول: نظر سنجی از اعضای هیأت علمی دانشگاه علامه طباطبایی</vt:lpstr>
      <vt:lpstr>تعداد عناصر جامعه آماری و نمونه</vt:lpstr>
      <vt:lpstr>نقش انواع نمونه گیری ها </vt:lpstr>
      <vt:lpstr>نقش انواع نمونه گیری ها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مدل سازی کمّی در پژوهشهای علوم تربیتی</dc:title>
  <dc:creator>A.B.R</dc:creator>
  <cp:lastModifiedBy>akbar goldasteh1</cp:lastModifiedBy>
  <cp:revision>109</cp:revision>
  <dcterms:created xsi:type="dcterms:W3CDTF">2018-11-20T14:21:01Z</dcterms:created>
  <dcterms:modified xsi:type="dcterms:W3CDTF">2018-12-10T06:10:55Z</dcterms:modified>
</cp:coreProperties>
</file>